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5" r:id="rId3"/>
    <p:sldId id="332" r:id="rId4"/>
    <p:sldId id="333" r:id="rId5"/>
    <p:sldId id="357" r:id="rId6"/>
    <p:sldId id="358" r:id="rId7"/>
    <p:sldId id="359" r:id="rId8"/>
    <p:sldId id="362" r:id="rId9"/>
    <p:sldId id="360" r:id="rId10"/>
    <p:sldId id="364" r:id="rId11"/>
    <p:sldId id="366" r:id="rId12"/>
    <p:sldId id="367" r:id="rId13"/>
    <p:sldId id="368" r:id="rId14"/>
    <p:sldId id="369" r:id="rId15"/>
    <p:sldId id="3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0F0"/>
    <a:srgbClr val="00FFFF"/>
    <a:srgbClr val="66FFFF"/>
    <a:srgbClr val="0070C0"/>
    <a:srgbClr val="B2B2B2"/>
    <a:srgbClr val="33CCFF"/>
    <a:srgbClr val="FF0000"/>
    <a:srgbClr val="3399FF"/>
    <a:srgbClr val="BAE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/>
          </a:bodyPr>
          <a:lstStyle/>
          <a:p>
            <a:r>
              <a:rPr lang="en-US" dirty="0"/>
              <a:t>CS 121: Lecture 11</a:t>
            </a:r>
            <a:br>
              <a:rPr lang="en-US" dirty="0"/>
            </a:br>
            <a:r>
              <a:rPr lang="en-US" dirty="0"/>
              <a:t>More on Turing Machines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56D063-BA84-4FE9-A55E-E0CEE615BE3C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149F9-C2AA-4F1F-A63F-2432C7A26EA3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0089959"/>
                  </p:ext>
                </p:extLst>
              </p:nvPr>
            </p:nvGraphicFramePr>
            <p:xfrm>
              <a:off x="31853" y="867007"/>
              <a:ext cx="8027932" cy="5548546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0092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(3,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(4,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(7,0,L)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(5,#,L)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(-,</a:t>
                          </a:r>
                          <a:r>
                            <a:rPr lang="en-US" dirty="0">
                              <a:sym typeface="Wingdings 3" panose="05040102010807070707" pitchFamily="18" charset="2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sym typeface="Wingdings 3" panose="05040102010807070707" pitchFamily="18" charset="2"/>
                                </a:rPr>
                                <m:t></m:t>
                              </m:r>
                            </m:oMath>
                          </a14:m>
                          <a:r>
                            <a:rPr lang="en-US" dirty="0"/>
                            <a:t>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(-,-,H)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81970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0089959"/>
                  </p:ext>
                </p:extLst>
              </p:nvPr>
            </p:nvGraphicFramePr>
            <p:xfrm>
              <a:off x="31853" y="867007"/>
              <a:ext cx="8027932" cy="5548546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4902" r="-427273" b="-795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6957" t="-4902" r="-288261" b="-795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902" r="-201364" b="-795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4902" r="-102283" b="-795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4902" r="-1818" b="-795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0092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212371" r="-102283" b="-6340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212371" r="-1818" b="-6340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(2,1,R)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297059" r="-102283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297059" r="-1818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(7,0,L)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(5,#,L)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(6,1,H)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(5,1,L)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(0,#,R)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798039" r="-427273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(7,#,L)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(-,-,H)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81970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Alphabet: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sz="2400" dirty="0"/>
                  <a:t>States:</a:t>
                </a:r>
              </a:p>
              <a:p>
                <a:r>
                  <a:rPr lang="en-US" sz="2400" dirty="0"/>
                  <a:t>0: Start</a:t>
                </a:r>
              </a:p>
              <a:p>
                <a:r>
                  <a:rPr lang="en-US" sz="2400" dirty="0"/>
                  <a:t>1: Scan Right 0</a:t>
                </a:r>
              </a:p>
              <a:p>
                <a:r>
                  <a:rPr lang="en-US" sz="2400" dirty="0"/>
                  <a:t>2: Scan Right 1</a:t>
                </a:r>
              </a:p>
              <a:p>
                <a:r>
                  <a:rPr lang="en-US" sz="2400" dirty="0"/>
                  <a:t>3: Check 0</a:t>
                </a:r>
              </a:p>
              <a:p>
                <a:r>
                  <a:rPr lang="en-US" sz="2400" dirty="0"/>
                  <a:t>4: Check 1</a:t>
                </a:r>
              </a:p>
              <a:p>
                <a:r>
                  <a:rPr lang="en-US" sz="2400" dirty="0"/>
                  <a:t>5: Move Left</a:t>
                </a:r>
              </a:p>
              <a:p>
                <a:r>
                  <a:rPr lang="en-US" sz="2400" dirty="0"/>
                  <a:t>6: Accept and Halt</a:t>
                </a:r>
              </a:p>
              <a:p>
                <a:r>
                  <a:rPr lang="en-US" sz="2400" dirty="0"/>
                  <a:t>7: Reject and Clean Left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blipFill>
                <a:blip r:embed="rId3"/>
                <a:stretch>
                  <a:fillRect l="-1821" t="-636" b="-2067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42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390FB-B2DF-455B-9FF2-2864813AF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5ABA5B-DD0F-4C09-BCF1-4DCF7D5C29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189032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Design TM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0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dirty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Formulate your plan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Break from Break (Return from Break + Discuss Plan)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Choose your alphabet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Set up the states 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Start thinking about key transitions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5ABA5B-DD0F-4C09-BCF1-4DCF7D5C29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189032"/>
              </a:xfrm>
              <a:blipFill>
                <a:blip r:embed="rId2"/>
                <a:stretch>
                  <a:fillRect l="-917" t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01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A24B-CBE1-4A3C-BF7C-5C4B663F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BD2ED3-B593-4F50-B721-7E2D8BA89A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1758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Alphabet: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#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#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 States: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0: Start: 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1: Zig Right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2. Erase last symbol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3. Zag Left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BD2ED3-B593-4F50-B721-7E2D8BA89A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17583"/>
              </a:xfrm>
              <a:blipFill>
                <a:blip r:embed="rId2"/>
                <a:stretch>
                  <a:fillRect l="-917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90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4542247"/>
                  </p:ext>
                </p:extLst>
              </p:nvPr>
            </p:nvGraphicFramePr>
            <p:xfrm>
              <a:off x="31853" y="867007"/>
              <a:ext cx="8027935" cy="31171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03492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955027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051956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252225306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3585188342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#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#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#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(1,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#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dirty="0"/>
                            <a:t>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(-,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</m:oMath>
                          </a14:m>
                          <a:r>
                            <a:rPr lang="en-US" dirty="0"/>
                            <a:t>,H)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oMath>
                          </a14:m>
                          <a:r>
                            <a:rPr lang="en-US" dirty="0"/>
                            <a:t>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(-,0,H)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4542247"/>
                  </p:ext>
                </p:extLst>
              </p:nvPr>
            </p:nvGraphicFramePr>
            <p:xfrm>
              <a:off x="31853" y="867007"/>
              <a:ext cx="8027935" cy="311716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03492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955027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051956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252225306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3585188342"/>
                        </a:ext>
                      </a:extLst>
                    </a:gridCol>
                    <a:gridCol w="1003492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32" t="-4762" r="-636943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91" t="-4762" r="-481395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762" r="-401818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000" t="-4762" r="-301818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3049" t="-4762" r="-203659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394" t="-4762" r="-102424" b="-3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9394" t="-4762" r="-2424" b="-3895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7791" t="-104762" r="-481395" b="-2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104762" r="-401818" b="-2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000" t="-104762" r="-301818" b="-2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3049" t="-104762" r="-203659" b="-28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(1,1,R)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000" t="-219388" r="-301818" b="-2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(2,#,L)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(3,#,L)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(-,0,H)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(-,1,H)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(3,0,L)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(3,1,L)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invalid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(0,0,R)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(0,1,H)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178510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Alphabet: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#,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#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#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sym typeface="Wingdings 3" panose="05040102010807070707" pitchFamily="18" charset="2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States:</a:t>
                </a:r>
              </a:p>
              <a:p>
                <a:r>
                  <a:rPr lang="en-US" dirty="0"/>
                  <a:t>0: Start: Replace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1: Zig Right</a:t>
                </a:r>
              </a:p>
              <a:p>
                <a:r>
                  <a:rPr lang="en-US" dirty="0"/>
                  <a:t>2. Erase last symbol</a:t>
                </a:r>
              </a:p>
              <a:p>
                <a:r>
                  <a:rPr lang="en-US" dirty="0"/>
                  <a:t>3. Zag Left,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go to start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1785104"/>
              </a:xfrm>
              <a:prstGeom prst="rect">
                <a:avLst/>
              </a:prstGeom>
              <a:blipFill>
                <a:blip r:embed="rId3"/>
                <a:stretch>
                  <a:fillRect l="-1062" t="-664" b="-2990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88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F6BC-FFE1-4E65-A698-7D13E1A2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Computable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20879-15EA-4CCE-AAB5-A3EFABD9E4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1462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Definition (7.1 in Barak): </a:t>
                </a:r>
                <a:r>
                  <a:rPr lang="en-US" dirty="0"/>
                  <a:t>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computable if and only if it is computable by a Turing Machine.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Warning: </a:t>
                </a:r>
                <a:r>
                  <a:rPr lang="en-US" dirty="0"/>
                  <a:t>Definition, not a Theorem!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Definition: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computable }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Why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? (“Recursive”)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Turing-Church Thesis: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computable by a physical process if and only if it is computable (by a Turing Machine).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20879-15EA-4CCE-AAB5-A3EFABD9E4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14628"/>
              </a:xfrm>
              <a:blipFill>
                <a:blip r:embed="rId2"/>
                <a:stretch>
                  <a:fillRect l="-917" t="-1032" r="-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938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3BB0-93E3-4C78-BFEF-F1D30D2B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following lectures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A23E1-5641-4A3F-8BC7-567CE7827C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39795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Turing Equivalence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Turing machines can simulate other Turing Machines 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With multiple tapes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With accept/reject states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With 1 tape and multiple heads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RAM programs: (Main diff: Can read Tape[</a:t>
                </a:r>
                <a:r>
                  <a:rPr lang="en-US" dirty="0" err="1"/>
                  <a:t>i</a:t>
                </a:r>
                <a:r>
                  <a:rPr lang="en-US" dirty="0"/>
                  <a:t>] and then Tape[3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+25] in O(1) steps.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High-level programs – C++, Python …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Rewrite systems;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-Calculus ; Hilbert Problem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Universal </a:t>
                </a:r>
                <a:r>
                  <a:rPr lang="en-US" dirty="0"/>
                  <a:t>TMs: TM that takes other TMs as input and runs them!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 err="1"/>
                  <a:t>Uncomputability</a:t>
                </a:r>
                <a:r>
                  <a:rPr lang="en-US" dirty="0"/>
                  <a:t> … the bane of computing.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A23E1-5641-4A3F-8BC7-567CE7827C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39795"/>
              </a:xfrm>
              <a:blipFill>
                <a:blip r:embed="rId2"/>
                <a:stretch>
                  <a:fillRect l="-917" t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2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FE-DAF8-4535-87A1-BC95479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F157-2A43-439E-9547-9A301906E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16" y="1048644"/>
            <a:ext cx="11954984" cy="565349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Advanced Sections: Christina </a:t>
            </a:r>
            <a:r>
              <a:rPr lang="en-US" dirty="0" err="1"/>
              <a:t>Ilvento</a:t>
            </a:r>
            <a:r>
              <a:rPr lang="en-US" dirty="0"/>
              <a:t> on Differential Privacy!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Homework 3 due today.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Sample midterm available for tech/</a:t>
            </a:r>
            <a:r>
              <a:rPr lang="en-US" dirty="0" err="1"/>
              <a:t>TeX</a:t>
            </a:r>
            <a:r>
              <a:rPr lang="en-US" dirty="0"/>
              <a:t>/rules.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Actual Midterm: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Pick up on Canvas;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err="1"/>
              <a:t>TeX</a:t>
            </a:r>
            <a:r>
              <a:rPr lang="en-US" dirty="0"/>
              <a:t> your answers ;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Submit on </a:t>
            </a:r>
            <a:r>
              <a:rPr lang="en-US" dirty="0" err="1"/>
              <a:t>Gradescope</a:t>
            </a:r>
            <a:r>
              <a:rPr lang="en-US" dirty="0"/>
              <a:t>-submit your answers like a problem set.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Section: no video this week; review for midterm.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Section on Turing Machines: next week.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Midterm review materials: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Diego/Joanna’s handout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Past midterms: two on finite automata without solutions; several from Boaz with solutions.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F7F23C8-A2B3-4E38-BEE6-5F82C16F4C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682" y="35184"/>
            <a:ext cx="1162000" cy="174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E879-AF30-4721-9342-9F67D815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C20551-F656-49FB-90C9-AAD4D7E5837A}"/>
              </a:ext>
            </a:extLst>
          </p:cNvPr>
          <p:cNvGrpSpPr/>
          <p:nvPr/>
        </p:nvGrpSpPr>
        <p:grpSpPr>
          <a:xfrm>
            <a:off x="1938192" y="1184630"/>
            <a:ext cx="8699754" cy="4830755"/>
            <a:chOff x="3486437" y="893685"/>
            <a:chExt cx="8699754" cy="4830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B10A4FE-8F58-4227-8DB3-BEDA0244A1B7}"/>
                </a:ext>
              </a:extLst>
            </p:cNvPr>
            <p:cNvSpPr txBox="1"/>
            <p:nvPr/>
          </p:nvSpPr>
          <p:spPr>
            <a:xfrm>
              <a:off x="3486437" y="893685"/>
              <a:ext cx="2749118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I: Circuits: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B71DB-AD01-4202-935F-7FCE154B3FFA}"/>
                </a:ext>
              </a:extLst>
            </p:cNvPr>
            <p:cNvSpPr txBox="1"/>
            <p:nvPr/>
          </p:nvSpPr>
          <p:spPr>
            <a:xfrm>
              <a:off x="7596686" y="1278405"/>
              <a:ext cx="4209430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II: Automata: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 restricted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42D241-7684-43B7-9C1B-B16A42480661}"/>
                </a:ext>
              </a:extLst>
            </p:cNvPr>
            <p:cNvSpPr txBox="1"/>
            <p:nvPr/>
          </p:nvSpPr>
          <p:spPr>
            <a:xfrm>
              <a:off x="7596686" y="2775758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III: Turing Machines: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qualitative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F2034D-665F-4B6F-AF71-70476304A23E}"/>
                </a:ext>
              </a:extLst>
            </p:cNvPr>
            <p:cNvSpPr txBox="1"/>
            <p:nvPr/>
          </p:nvSpPr>
          <p:spPr>
            <a:xfrm>
              <a:off x="4864861" y="3916793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IV: Efficient Computation: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966DCA-EDD6-49E7-A23A-61CC590E26C6}"/>
                </a:ext>
              </a:extLst>
            </p:cNvPr>
            <p:cNvSpPr txBox="1"/>
            <p:nvPr/>
          </p:nvSpPr>
          <p:spPr>
            <a:xfrm>
              <a:off x="4864860" y="5078109"/>
              <a:ext cx="4209430" cy="646331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V: Randomized computation: </a:t>
              </a:r>
            </a:p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Extending studies to non-classical algorithms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9B835A1F-F0AA-45C3-A649-DACFD9878978}"/>
                </a:ext>
              </a:extLst>
            </p:cNvPr>
            <p:cNvSpPr/>
            <p:nvPr/>
          </p:nvSpPr>
          <p:spPr>
            <a:xfrm>
              <a:off x="8009764" y="3468688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27D44C88-973B-49F1-8526-FE1549B07227}"/>
                </a:ext>
              </a:extLst>
            </p:cNvPr>
            <p:cNvSpPr/>
            <p:nvPr/>
          </p:nvSpPr>
          <p:spPr>
            <a:xfrm>
              <a:off x="7054421" y="4611177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CEC63100-047A-4789-95F4-78CFF977985C}"/>
                </a:ext>
              </a:extLst>
            </p:cNvPr>
            <p:cNvSpPr/>
            <p:nvPr/>
          </p:nvSpPr>
          <p:spPr>
            <a:xfrm rot="16782564">
              <a:off x="6688789" y="787200"/>
              <a:ext cx="484632" cy="1367952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2EDEFDE-1316-4083-A21B-0235D119D6B7}"/>
                </a:ext>
              </a:extLst>
            </p:cNvPr>
            <p:cNvSpPr/>
            <p:nvPr/>
          </p:nvSpPr>
          <p:spPr>
            <a:xfrm>
              <a:off x="9459085" y="2240423"/>
              <a:ext cx="484632" cy="53533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28BCED9-BC34-4A0A-A4CD-CE84E127B341}"/>
                </a:ext>
              </a:extLst>
            </p:cNvPr>
            <p:cNvSpPr/>
            <p:nvPr/>
          </p:nvSpPr>
          <p:spPr>
            <a:xfrm>
              <a:off x="5405316" y="1860371"/>
              <a:ext cx="484632" cy="203914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E6876-806D-41A7-B3BA-5075E46E2DB6}"/>
                </a:ext>
              </a:extLst>
            </p:cNvPr>
            <p:cNvSpPr/>
            <p:nvPr/>
          </p:nvSpPr>
          <p:spPr>
            <a:xfrm>
              <a:off x="7180179" y="2393940"/>
              <a:ext cx="5006012" cy="14438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EF9E22-5F31-4DC2-930F-08726959860B}"/>
              </a:ext>
            </a:extLst>
          </p:cNvPr>
          <p:cNvSpPr txBox="1"/>
          <p:nvPr/>
        </p:nvSpPr>
        <p:spPr>
          <a:xfrm>
            <a:off x="10149438" y="1120028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B806B-9CEF-4A05-AC5E-6BB9FC559341}"/>
              </a:ext>
            </a:extLst>
          </p:cNvPr>
          <p:cNvSpPr txBox="1"/>
          <p:nvPr/>
        </p:nvSpPr>
        <p:spPr>
          <a:xfrm>
            <a:off x="4578876" y="659522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CF6C-C304-44E8-8A05-87FB459B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Part 1: More examples of Turing Machines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TM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𝑃𝐴𝐿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𝑃𝐴𝐿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TM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0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Part 2: (Discussion) Looking to the future: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Computable functions. 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Def (7.2 in Barak): Function computable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/>
                  <a:t> computable by TM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Equivalence with other computing &amp; non-computing models: Multiple tapes, RAM,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-calculus, polynomials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  <a:blipFill>
                <a:blip r:embed="rId2"/>
                <a:stretch>
                  <a:fillRect l="-917" t="-1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5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264A-6B35-43C9-A85F-8F31E03F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Turing Machines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63B703C-B069-4535-B125-0997895FAB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2099" y="1236624"/>
                <a:ext cx="7799637" cy="518495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1pPr>
                <a:lvl2pPr marL="4572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2pPr>
                <a:lvl3pPr marL="9144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3pPr>
                <a:lvl4pPr marL="13716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4pPr>
                <a:lvl5pPr marL="1828800" indent="0" algn="l" defTabSz="9144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Segoe UI" panose="020B0502040204020203" pitchFamily="34" charset="0"/>
                    <a:ea typeface="Tahoma" panose="020B0604030504040204" pitchFamily="34" charset="0"/>
                    <a:cs typeface="Segoe UI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(Barak, Definition 7.1):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TM 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states and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⊇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    is given by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Action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     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smtClean="0">
                        <a:latin typeface="Cambria Math" panose="02040503050406030204" pitchFamily="18" charset="0"/>
                      </a:rPr>
                      <m:t>Action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/>
                  <a:t>=Left,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=Right,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=Stay (don’t move),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/>
                  <a:t>=Halt (done!!)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Operation: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Start in state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, Tape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=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0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𝑛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−1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𝜙𝜙𝜙</m:t>
                    </m:r>
                    <m:r>
                      <a:rPr lang="en-US" sz="2000" i="1" smtClean="0">
                        <a:latin typeface="Cambria Math" panose="02040503050406030204" pitchFamily="18" charset="0"/>
                        <a:sym typeface="Wingdings 3" panose="05040102010807070707" pitchFamily="18" charset="2"/>
                      </a:rPr>
                      <m:t>…</m:t>
                    </m:r>
                  </m:oMath>
                </a14:m>
                <a:r>
                  <a:rPr lang="en-US" sz="2000" dirty="0"/>
                  <a:t> , Head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General step: current state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; input symbol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2"/>
                <a:r>
                  <a:rPr lang="en-US" sz="1600" dirty="0"/>
                  <a:t>Let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Write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1600" dirty="0"/>
                  <a:t> on tape (overwriting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1600" dirty="0"/>
                  <a:t>) ; Move to state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/>
                  <a:t>; Move Head left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600" dirty="0"/>
                  <a:t>)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600" dirty="0"/>
                  <a:t>; right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/>
                  <a:t>; don’t move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Repeat General step until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63B703C-B069-4535-B125-0997895FA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99" y="1236624"/>
                <a:ext cx="7799637" cy="5184958"/>
              </a:xfrm>
              <a:prstGeom prst="rect">
                <a:avLst/>
              </a:prstGeom>
              <a:blipFill>
                <a:blip r:embed="rId2"/>
                <a:stretch>
                  <a:fillRect l="-1016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3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FBD3-AE65-4235-9619-4163B1451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Palindromes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DB0F8F-FEBA-4A03-B257-C723170879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𝑃𝐴𝐿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𝑃𝐴𝐿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Overview/Idea: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Scan left to right between #s.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Replace extreme symbols by # if they match, Reject if they don’t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Till middle region is empty.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DB0F8F-FEBA-4A03-B257-C723170879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2059" b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06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A24B-CBE1-4A3C-BF7C-5C4B663F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BD2ED3-B593-4F50-B721-7E2D8BA89A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17583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Alphabet: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 States: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0: Start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1: Scan Right 0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2: Scan Right 1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3: Check 0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4: Check 1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5: Move Left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6: Accept and Halt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7: Reject and Clean Left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BD2ED3-B593-4F50-B721-7E2D8BA89A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17583"/>
              </a:xfrm>
              <a:blipFill>
                <a:blip r:embed="rId2"/>
                <a:stretch>
                  <a:fillRect l="-917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13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792242"/>
                  </p:ext>
                </p:extLst>
              </p:nvPr>
            </p:nvGraphicFramePr>
            <p:xfrm>
              <a:off x="31853" y="867007"/>
              <a:ext cx="8027932" cy="55697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 3" panose="05040102010807070707" pitchFamily="18" charset="2"/>
                                  </a:rPr>
                                  <m:t>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81970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FF091F1D-7D5F-4AC7-B134-89FBDC3393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1792242"/>
                  </p:ext>
                </p:extLst>
              </p:nvPr>
            </p:nvGraphicFramePr>
            <p:xfrm>
              <a:off x="31853" y="867007"/>
              <a:ext cx="8027932" cy="55697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7989">
                      <a:extLst>
                        <a:ext uri="{9D8B030D-6E8A-4147-A177-3AD203B41FA5}">
                          <a16:colId xmlns:a16="http://schemas.microsoft.com/office/drawing/2014/main" val="1402419307"/>
                        </a:ext>
                      </a:extLst>
                    </a:gridCol>
                    <a:gridCol w="1273369">
                      <a:extLst>
                        <a:ext uri="{9D8B030D-6E8A-4147-A177-3AD203B41FA5}">
                          <a16:colId xmlns:a16="http://schemas.microsoft.com/office/drawing/2014/main" val="2683122161"/>
                        </a:ext>
                      </a:extLst>
                    </a:gridCol>
                    <a:gridCol w="1402607">
                      <a:extLst>
                        <a:ext uri="{9D8B030D-6E8A-4147-A177-3AD203B41FA5}">
                          <a16:colId xmlns:a16="http://schemas.microsoft.com/office/drawing/2014/main" val="172052463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345519398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1374948293"/>
                        </a:ext>
                      </a:extLst>
                    </a:gridCol>
                    <a:gridCol w="1337989">
                      <a:extLst>
                        <a:ext uri="{9D8B030D-6E8A-4147-A177-3AD203B41FA5}">
                          <a16:colId xmlns:a16="http://schemas.microsoft.com/office/drawing/2014/main" val="4181738203"/>
                        </a:ext>
                      </a:extLst>
                    </a:gridCol>
                  </a:tblGrid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State/Input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5742" t="-4902" r="-427273" b="-7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6957" t="-4902" r="-288261" b="-7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4902" r="-201364" b="-7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826" t="-4902" r="-102283" b="-7980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545" t="-4902" r="-1818" b="-7980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649401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116448"/>
                      </a:ext>
                    </a:extLst>
                  </a:tr>
                  <a:tr h="592758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578324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184314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78218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0151360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7165651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6350476"/>
                      </a:ext>
                    </a:extLst>
                  </a:tr>
                  <a:tr h="62212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81970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Alphabet: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sz="2400" dirty="0"/>
                  <a:t>States:</a:t>
                </a:r>
              </a:p>
              <a:p>
                <a:r>
                  <a:rPr lang="en-US" sz="2400" dirty="0"/>
                  <a:t>0: Start</a:t>
                </a:r>
              </a:p>
              <a:p>
                <a:r>
                  <a:rPr lang="en-US" sz="2400" dirty="0"/>
                  <a:t>1: Scan Right 0</a:t>
                </a:r>
              </a:p>
              <a:p>
                <a:r>
                  <a:rPr lang="en-US" sz="2400" dirty="0"/>
                  <a:t>2: Scan Right 1</a:t>
                </a:r>
              </a:p>
              <a:p>
                <a:r>
                  <a:rPr lang="en-US" sz="2400" dirty="0"/>
                  <a:t>3: Check 0</a:t>
                </a:r>
              </a:p>
              <a:p>
                <a:r>
                  <a:rPr lang="en-US" sz="2400" dirty="0"/>
                  <a:t>4: Check 1</a:t>
                </a:r>
              </a:p>
              <a:p>
                <a:r>
                  <a:rPr lang="en-US" sz="2400" dirty="0"/>
                  <a:t>5: Move Left</a:t>
                </a:r>
              </a:p>
              <a:p>
                <a:r>
                  <a:rPr lang="en-US" sz="2400" dirty="0"/>
                  <a:t>6: Accept and Halt</a:t>
                </a:r>
              </a:p>
              <a:p>
                <a:r>
                  <a:rPr lang="en-US" sz="2400" dirty="0"/>
                  <a:t>7: Reject and Clean Left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B59D0-DF56-424B-9D93-DA83570DB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blipFill>
                <a:blip r:embed="rId3"/>
                <a:stretch>
                  <a:fillRect l="-1821" t="-636" b="-2067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66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70CF50-2393-4503-9B97-3D014EC78827}"/>
                  </a:ext>
                </a:extLst>
              </p:cNvPr>
              <p:cNvSpPr txBox="1"/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Alphabet: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0,1,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,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 3" panose="05040102010807070707" pitchFamily="18" charset="2"/>
                          </a:rPr>
                          <m:t>, #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sz="2400" dirty="0"/>
                  <a:t>States:</a:t>
                </a:r>
              </a:p>
              <a:p>
                <a:r>
                  <a:rPr lang="en-US" sz="2400" dirty="0"/>
                  <a:t>0: Start</a:t>
                </a:r>
              </a:p>
              <a:p>
                <a:r>
                  <a:rPr lang="en-US" sz="2400" dirty="0"/>
                  <a:t>1: Scan Right 0</a:t>
                </a:r>
              </a:p>
              <a:p>
                <a:r>
                  <a:rPr lang="en-US" sz="2400" dirty="0"/>
                  <a:t>2: Scan Right 1</a:t>
                </a:r>
              </a:p>
              <a:p>
                <a:r>
                  <a:rPr lang="en-US" sz="2400" dirty="0"/>
                  <a:t>3: Check 0</a:t>
                </a:r>
              </a:p>
              <a:p>
                <a:r>
                  <a:rPr lang="en-US" sz="2400" dirty="0"/>
                  <a:t>4: Check 1</a:t>
                </a:r>
              </a:p>
              <a:p>
                <a:r>
                  <a:rPr lang="en-US" sz="2400" dirty="0"/>
                  <a:t>5: Move Left</a:t>
                </a:r>
              </a:p>
              <a:p>
                <a:r>
                  <a:rPr lang="en-US" sz="2400" dirty="0"/>
                  <a:t>6: Accept and Halt</a:t>
                </a:r>
              </a:p>
              <a:p>
                <a:r>
                  <a:rPr lang="en-US" sz="2400" dirty="0"/>
                  <a:t>7: Reject and Clean Left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70CF50-2393-4503-9B97-3D014EC78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11" y="5466"/>
                <a:ext cx="3969736" cy="3785652"/>
              </a:xfrm>
              <a:prstGeom prst="rect">
                <a:avLst/>
              </a:prstGeom>
              <a:blipFill>
                <a:blip r:embed="rId2"/>
                <a:stretch>
                  <a:fillRect l="-1821" t="-636" b="-2067"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49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12802</TotalTime>
  <Words>1255</Words>
  <Application>Microsoft Office PowerPoint</Application>
  <PresentationFormat>Widescreen</PresentationFormat>
  <Paragraphs>251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Segoe UI</vt:lpstr>
      <vt:lpstr>Segoe UI Light</vt:lpstr>
      <vt:lpstr>Wingdings 3</vt:lpstr>
      <vt:lpstr>Office Theme</vt:lpstr>
      <vt:lpstr>CS 121: Lecture 11 More on Turing Machines</vt:lpstr>
      <vt:lpstr>Announcements:</vt:lpstr>
      <vt:lpstr>Where we are:</vt:lpstr>
      <vt:lpstr>Today:</vt:lpstr>
      <vt:lpstr>Recall Turing Machines</vt:lpstr>
      <vt:lpstr>Recognizing Palindromes</vt:lpstr>
      <vt:lpstr>More details:</vt:lpstr>
      <vt:lpstr>PowerPoint Presentation</vt:lpstr>
      <vt:lpstr>PowerPoint Presentation</vt:lpstr>
      <vt:lpstr>PowerPoint Presentation</vt:lpstr>
      <vt:lpstr>Exercise Break 1</vt:lpstr>
      <vt:lpstr>One solution:</vt:lpstr>
      <vt:lpstr>PowerPoint Presentation</vt:lpstr>
      <vt:lpstr>Computable Functions</vt:lpstr>
      <vt:lpstr>In following lectures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357</cp:revision>
  <dcterms:created xsi:type="dcterms:W3CDTF">2019-08-29T15:27:01Z</dcterms:created>
  <dcterms:modified xsi:type="dcterms:W3CDTF">2020-10-08T17:55:20Z</dcterms:modified>
</cp:coreProperties>
</file>