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2" r:id="rId2"/>
    <p:sldId id="313" r:id="rId3"/>
    <p:sldId id="314" r:id="rId4"/>
    <p:sldId id="315" r:id="rId5"/>
    <p:sldId id="290" r:id="rId6"/>
    <p:sldId id="294" r:id="rId7"/>
    <p:sldId id="328" r:id="rId8"/>
    <p:sldId id="329" r:id="rId9"/>
    <p:sldId id="333" r:id="rId10"/>
    <p:sldId id="296" r:id="rId11"/>
    <p:sldId id="316" r:id="rId12"/>
    <p:sldId id="317" r:id="rId13"/>
    <p:sldId id="318" r:id="rId14"/>
    <p:sldId id="319" r:id="rId15"/>
    <p:sldId id="297" r:id="rId16"/>
    <p:sldId id="320" r:id="rId17"/>
    <p:sldId id="298" r:id="rId18"/>
    <p:sldId id="299" r:id="rId19"/>
    <p:sldId id="321" r:id="rId20"/>
    <p:sldId id="322" r:id="rId21"/>
    <p:sldId id="323" r:id="rId22"/>
    <p:sldId id="324" r:id="rId23"/>
    <p:sldId id="325" r:id="rId24"/>
    <p:sldId id="326" r:id="rId25"/>
    <p:sldId id="300" r:id="rId26"/>
    <p:sldId id="301" r:id="rId27"/>
    <p:sldId id="305" r:id="rId28"/>
    <p:sldId id="302" r:id="rId29"/>
    <p:sldId id="303" r:id="rId30"/>
    <p:sldId id="304" r:id="rId31"/>
    <p:sldId id="309" r:id="rId32"/>
    <p:sldId id="306" r:id="rId33"/>
    <p:sldId id="327" r:id="rId34"/>
    <p:sldId id="3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FFF"/>
    <a:srgbClr val="BAE1ED"/>
    <a:srgbClr val="FCD9B5"/>
    <a:srgbClr val="C2E2C7"/>
    <a:srgbClr val="F4A894"/>
    <a:srgbClr val="F7F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 fontScale="90000"/>
          </a:bodyPr>
          <a:lstStyle/>
          <a:p>
            <a:r>
              <a:rPr lang="en-US" dirty="0"/>
              <a:t>CS 121: Lecture 3</a:t>
            </a:r>
            <a:br>
              <a:rPr lang="en-US" dirty="0"/>
            </a:br>
            <a:r>
              <a:rPr lang="en-US" dirty="0"/>
              <a:t>Representations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73" y="1159518"/>
                <a:ext cx="5865515" cy="669284"/>
              </a:xfrm>
            </p:spPr>
            <p:txBody>
              <a:bodyPr/>
              <a:lstStyle/>
              <a:p>
                <a:r>
                  <a:rPr lang="en-US" b="0" dirty="0"/>
                  <a:t>One to 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73" y="1159518"/>
                <a:ext cx="5865515" cy="669284"/>
              </a:xfrm>
              <a:blipFill>
                <a:blip r:embed="rId2"/>
                <a:stretch>
                  <a:fillRect l="-2079" t="-818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40107"/>
                  </p:ext>
                </p:extLst>
              </p:nvPr>
            </p:nvGraphicFramePr>
            <p:xfrm>
              <a:off x="8954227" y="90851"/>
              <a:ext cx="216662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3310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083310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</a:tblGrid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𝒏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0749471"/>
                      </a:ext>
                    </a:extLst>
                  </a:tr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5171250"/>
                      </a:ext>
                    </a:extLst>
                  </a:tr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696613"/>
                      </a:ext>
                    </a:extLst>
                  </a:tr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9669600"/>
                      </a:ext>
                    </a:extLst>
                  </a:tr>
                  <a:tr h="449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44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40107"/>
                  </p:ext>
                </p:extLst>
              </p:nvPr>
            </p:nvGraphicFramePr>
            <p:xfrm>
              <a:off x="8954227" y="90851"/>
              <a:ext cx="216662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3310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083310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1333" r="-101676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1333" r="-224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101333" r="-101676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101333" r="-224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07494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198684" r="-101676" b="-2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198684" r="-2247" b="-2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1712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302667" r="-101676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302667" r="-2247" b="-2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46966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402667" r="-101676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402667" r="-2247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6696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502667" r="-101676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24" t="-502667" r="-2247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44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151832"/>
                  </p:ext>
                </p:extLst>
              </p:nvPr>
            </p:nvGraphicFramePr>
            <p:xfrm>
              <a:off x="225695" y="3627135"/>
              <a:ext cx="9119327" cy="4572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151832"/>
                  </p:ext>
                </p:extLst>
              </p:nvPr>
            </p:nvGraphicFramePr>
            <p:xfrm>
              <a:off x="225695" y="3627135"/>
              <a:ext cx="9119327" cy="4572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35" t="-2632" r="-60046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08" t="-2632" r="-50328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67" t="-2632" r="-40093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67" t="-2632" r="-30093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67" t="-2632" r="-20093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817" t="-2632" r="-1018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000" t="-2632" r="-1402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072428"/>
                  </p:ext>
                </p:extLst>
              </p:nvPr>
            </p:nvGraphicFramePr>
            <p:xfrm>
              <a:off x="225695" y="3048015"/>
              <a:ext cx="9119327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072428"/>
                  </p:ext>
                </p:extLst>
              </p:nvPr>
            </p:nvGraphicFramePr>
            <p:xfrm>
              <a:off x="225695" y="3048015"/>
              <a:ext cx="9119327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5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69" r="-50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533" r="-3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533" r="-2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9533" r="-1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1878" r="-100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-1315287" y="2331846"/>
                <a:ext cx="5865515" cy="669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=1010011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5287" y="2331846"/>
                <a:ext cx="5865515" cy="669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1511231" y="4772179"/>
                <a:ext cx="5865515" cy="669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1231" y="4772179"/>
                <a:ext cx="5865515" cy="6692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307644"/>
                  </p:ext>
                </p:extLst>
              </p:nvPr>
            </p:nvGraphicFramePr>
            <p:xfrm>
              <a:off x="2804889" y="6067468"/>
              <a:ext cx="6513805" cy="4572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307644"/>
                  </p:ext>
                </p:extLst>
              </p:nvPr>
            </p:nvGraphicFramePr>
            <p:xfrm>
              <a:off x="2804889" y="6067468"/>
              <a:ext cx="6513805" cy="4572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67" t="-1316" r="-40046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467" t="-1316" r="-30046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408" t="-1316" r="-2018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1316" r="-10093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1316" r="-935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338684"/>
                  </p:ext>
                </p:extLst>
              </p:nvPr>
            </p:nvGraphicFramePr>
            <p:xfrm>
              <a:off x="2804889" y="5488348"/>
              <a:ext cx="6513805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338684"/>
                  </p:ext>
                </p:extLst>
              </p:nvPr>
            </p:nvGraphicFramePr>
            <p:xfrm>
              <a:off x="2804889" y="5488348"/>
              <a:ext cx="6513805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r="-2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0939" r="-200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995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9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36076E8-F7C7-41FE-884B-4E82F6857AEC}"/>
              </a:ext>
            </a:extLst>
          </p:cNvPr>
          <p:cNvGrpSpPr/>
          <p:nvPr/>
        </p:nvGrpSpPr>
        <p:grpSpPr>
          <a:xfrm>
            <a:off x="9841625" y="5179737"/>
            <a:ext cx="2244436" cy="1013461"/>
            <a:chOff x="9841625" y="5179737"/>
            <a:chExt cx="2244436" cy="101346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91A6C5E-7976-4A70-9A65-A754A5617E81}"/>
                </a:ext>
              </a:extLst>
            </p:cNvPr>
            <p:cNvSpPr/>
            <p:nvPr/>
          </p:nvSpPr>
          <p:spPr>
            <a:xfrm>
              <a:off x="9841625" y="5179737"/>
              <a:ext cx="2244436" cy="10134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88E6AD-E3FE-4F4A-8E6A-0ED5897D23AF}"/>
                </a:ext>
              </a:extLst>
            </p:cNvPr>
            <p:cNvSpPr txBox="1"/>
            <p:nvPr/>
          </p:nvSpPr>
          <p:spPr>
            <a:xfrm>
              <a:off x="9866075" y="5226080"/>
              <a:ext cx="2195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“I always work </a:t>
              </a:r>
            </a:p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in base 10.”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9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CF7C-0F4D-4826-BF37-591690A5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CD3A7-D185-4611-B7CE-A7A24490E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27974"/>
              </a:xfrm>
            </p:spPr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dirty="0"/>
                  <a:t>Give a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0,1,2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as binary strings.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Specifically give the encoding function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“Prove” it is one-to-one (or give decoder)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 an upper bound on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of your representation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Now improve the ratio!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CD3A7-D185-4611-B7CE-A7A24490E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27974"/>
              </a:xfrm>
              <a:blipFill>
                <a:blip r:embed="rId2"/>
                <a:stretch>
                  <a:fillRect l="-917" t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8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711A-5BA4-43D4-B688-19F29E29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02C6-45AB-4CE2-B088-AA086C27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F251-125C-4CED-B6C8-E66C5D23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C349-0FDE-434B-9DAB-0FBB465D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0BB0-6407-4039-AD23-81B09999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B33E5-DEA5-4FFF-9793-15D8EEED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48" y="1611012"/>
                <a:ext cx="11499961" cy="730244"/>
              </a:xfrm>
            </p:spPr>
            <p:txBody>
              <a:bodyPr/>
              <a:lstStyle/>
              <a:p>
                <a:r>
                  <a:rPr lang="en-US" b="1" dirty="0"/>
                  <a:t>Lemma: </a:t>
                </a:r>
                <a:r>
                  <a:rPr lang="en-US" dirty="0"/>
                  <a:t>There is a one to 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8" y="1611012"/>
                <a:ext cx="11499961" cy="730244"/>
              </a:xfrm>
              <a:blipFill>
                <a:blip r:embed="rId2"/>
                <a:stretch>
                  <a:fillRect l="-1113"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27566" y="2634742"/>
                <a:ext cx="11499961" cy="7302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encodes a </a:t>
                </a:r>
                <a:r>
                  <a:rPr lang="en-US" dirty="0">
                    <a:solidFill>
                      <a:srgbClr val="C00000"/>
                    </a:solidFill>
                  </a:rPr>
                  <a:t>pair</a:t>
                </a:r>
                <a:r>
                  <a:rPr lang="en-US" dirty="0"/>
                  <a:t> of strings as a </a:t>
                </a:r>
                <a:r>
                  <a:rPr lang="en-US" dirty="0">
                    <a:solidFill>
                      <a:srgbClr val="C00000"/>
                    </a:solidFill>
                  </a:rPr>
                  <a:t>single string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6" y="2634742"/>
                <a:ext cx="11499961" cy="730244"/>
              </a:xfrm>
              <a:prstGeom prst="rect">
                <a:avLst/>
              </a:prstGeom>
              <a:blipFill>
                <a:blip r:embed="rId3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39987" y="3647433"/>
                <a:ext cx="5369125" cy="800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7" y="3647433"/>
                <a:ext cx="5369125" cy="800433"/>
              </a:xfrm>
              <a:prstGeom prst="rect">
                <a:avLst/>
              </a:prstGeom>
              <a:blipFill>
                <a:blip r:embed="rId4"/>
                <a:stretch>
                  <a:fillRect l="-2270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227566" y="4681827"/>
            <a:ext cx="5580952" cy="79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(You) Will prove lemma shortly!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E1B221-BFF3-44F9-9997-B0E976370828}"/>
                  </a:ext>
                </a:extLst>
              </p:cNvPr>
              <p:cNvSpPr/>
              <p:nvPr/>
            </p:nvSpPr>
            <p:spPr>
              <a:xfrm>
                <a:off x="8724915" y="2611621"/>
                <a:ext cx="1567543" cy="12250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E1B221-BFF3-44F9-9997-B0E976370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15" y="2611621"/>
                <a:ext cx="1567543" cy="1225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B3E40AD8-E4CD-4C4B-86A1-AD1AF7911447}"/>
              </a:ext>
            </a:extLst>
          </p:cNvPr>
          <p:cNvSpPr/>
          <p:nvPr/>
        </p:nvSpPr>
        <p:spPr>
          <a:xfrm>
            <a:off x="7835915" y="2972750"/>
            <a:ext cx="725714" cy="374469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4A6BA-6B9E-4155-BADD-F359BC3BECC8}"/>
                  </a:ext>
                </a:extLst>
              </p:cNvPr>
              <p:cNvSpPr txBox="1"/>
              <p:nvPr/>
            </p:nvSpPr>
            <p:spPr>
              <a:xfrm>
                <a:off x="7409018" y="2449530"/>
                <a:ext cx="143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4A6BA-6B9E-4155-BADD-F359BC3B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18" y="2449530"/>
                <a:ext cx="14396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44660-5869-43AA-8EF7-05584A383D37}"/>
                  </a:ext>
                </a:extLst>
              </p:cNvPr>
              <p:cNvSpPr txBox="1"/>
              <p:nvPr/>
            </p:nvSpPr>
            <p:spPr>
              <a:xfrm>
                <a:off x="10345157" y="2440900"/>
                <a:ext cx="143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44660-5869-43AA-8EF7-05584A383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157" y="2440900"/>
                <a:ext cx="14396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F68EF0-0D53-49A2-8961-02AF79A6ABEF}"/>
              </a:ext>
            </a:extLst>
          </p:cNvPr>
          <p:cNvSpPr/>
          <p:nvPr/>
        </p:nvSpPr>
        <p:spPr>
          <a:xfrm>
            <a:off x="10455744" y="2983909"/>
            <a:ext cx="725714" cy="374469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2F2B8E3-228D-440C-B07B-F426A2E68A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409" y="5466300"/>
                <a:ext cx="10992744" cy="797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Corollary: </a:t>
                </a:r>
                <a:r>
                  <a:rPr lang="en-US" dirty="0"/>
                  <a:t>Can represent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strings.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2F2B8E3-228D-440C-B07B-F426A2E6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9" y="5466300"/>
                <a:ext cx="10992744" cy="797810"/>
              </a:xfrm>
              <a:prstGeom prst="rect">
                <a:avLst/>
              </a:prstGeom>
              <a:blipFill>
                <a:blip r:embed="rId8"/>
                <a:stretch>
                  <a:fillRect l="-1109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5D0A24-A299-47D4-B44F-E49E7BF6CE18}"/>
              </a:ext>
            </a:extLst>
          </p:cNvPr>
          <p:cNvSpPr txBox="1">
            <a:spLocks/>
          </p:cNvSpPr>
          <p:nvPr/>
        </p:nvSpPr>
        <p:spPr>
          <a:xfrm>
            <a:off x="239987" y="6183033"/>
            <a:ext cx="10992744" cy="79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Corollary: </a:t>
            </a:r>
            <a:r>
              <a:rPr lang="en-US" dirty="0"/>
              <a:t>Can represent </a:t>
            </a:r>
            <a:r>
              <a:rPr lang="en-US" dirty="0">
                <a:solidFill>
                  <a:srgbClr val="C00000"/>
                </a:solidFill>
              </a:rPr>
              <a:t>rational numbers</a:t>
            </a:r>
            <a:r>
              <a:rPr lang="en-US" dirty="0"/>
              <a:t> as strings.</a:t>
            </a:r>
          </a:p>
        </p:txBody>
      </p:sp>
    </p:spTree>
    <p:extLst>
      <p:ext uri="{BB962C8B-B14F-4D97-AF65-F5344CB8AC3E}">
        <p14:creationId xmlns:p14="http://schemas.microsoft.com/office/powerpoint/2010/main" val="9937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5" grpId="0" animBg="1"/>
      <p:bldP spid="8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AF19-D674-434E-863B-EBE0144A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Corollary: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E3C6A7-FA2D-4ACD-B9EB-99FE3EDF35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1205766"/>
                <a:ext cx="11499961" cy="7302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Lemma: </a:t>
                </a:r>
                <a:r>
                  <a:rPr lang="en-US" dirty="0"/>
                  <a:t>There is a one to one function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E3C6A7-FA2D-4ACD-B9EB-99FE3EDF3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1205766"/>
                <a:ext cx="11499961" cy="730244"/>
              </a:xfrm>
              <a:prstGeom prst="rect">
                <a:avLst/>
              </a:prstGeom>
              <a:blipFill>
                <a:blip r:embed="rId2"/>
                <a:stretch>
                  <a:fillRect l="-1060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77475D0-7568-4C81-8DBD-F7030922D8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1850264"/>
                <a:ext cx="10992744" cy="797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Corollary: </a:t>
                </a:r>
                <a:r>
                  <a:rPr lang="en-US" dirty="0"/>
                  <a:t>Can represent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strings.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77475D0-7568-4C81-8DBD-F7030922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1850264"/>
                <a:ext cx="10992744" cy="797810"/>
              </a:xfrm>
              <a:prstGeom prst="rect">
                <a:avLst/>
              </a:prstGeom>
              <a:blipFill>
                <a:blip r:embed="rId3"/>
                <a:stretch>
                  <a:fillRect l="-1109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7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freeness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399" y="1170591"/>
                <a:ext cx="11447710" cy="1156964"/>
              </a:xfrm>
            </p:spPr>
            <p:txBody>
              <a:bodyPr/>
              <a:lstStyle/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prefix free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399" y="1170591"/>
                <a:ext cx="11447710" cy="1156964"/>
              </a:xfrm>
              <a:blipFill>
                <a:blip r:embed="rId2"/>
                <a:stretch>
                  <a:fillRect l="-1119" t="-4737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172388"/>
                  </p:ext>
                </p:extLst>
              </p:nvPr>
            </p:nvGraphicFramePr>
            <p:xfrm>
              <a:off x="5976401" y="3151080"/>
              <a:ext cx="5800634" cy="509263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828662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509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172388"/>
                  </p:ext>
                </p:extLst>
              </p:nvPr>
            </p:nvGraphicFramePr>
            <p:xfrm>
              <a:off x="5976401" y="3151080"/>
              <a:ext cx="5800634" cy="509263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828662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509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5" t="-1176" r="-6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735" t="-1176" r="-5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735" t="-1176" r="-4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35" t="-1176" r="-3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35" t="-1176" r="-2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35" t="-1176" r="-1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735" t="-1176" r="-2206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203403"/>
                  </p:ext>
                </p:extLst>
              </p:nvPr>
            </p:nvGraphicFramePr>
            <p:xfrm>
              <a:off x="5965371" y="2484686"/>
              <a:ext cx="2485986" cy="509263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828662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</a:tblGrid>
                  <a:tr h="509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203403"/>
                  </p:ext>
                </p:extLst>
              </p:nvPr>
            </p:nvGraphicFramePr>
            <p:xfrm>
              <a:off x="5965371" y="2484686"/>
              <a:ext cx="2485986" cy="509263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828662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828662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</a:tblGrid>
                  <a:tr h="509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5" t="-1176" r="-20220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176" r="-10073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471" t="-1176" r="-1471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3399" y="2761445"/>
                <a:ext cx="5821972" cy="578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r>
                  <a:rPr lang="en-US" sz="2400" dirty="0"/>
                  <a:t> is prefix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1010011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9" y="2761445"/>
                <a:ext cx="5821972" cy="578482"/>
              </a:xfrm>
              <a:prstGeom prst="rect">
                <a:avLst/>
              </a:prstGeom>
              <a:blipFill>
                <a:blip r:embed="rId5"/>
                <a:stretch>
                  <a:fillRect l="-1675" t="-63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43399" y="4499428"/>
            <a:ext cx="5821972" cy="578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English is not prefix free: </a:t>
            </a:r>
            <a:r>
              <a:rPr lang="en-US" sz="2400" dirty="0">
                <a:solidFill>
                  <a:srgbClr val="0070C0"/>
                </a:solidFill>
              </a:rPr>
              <a:t>teacherstalking.com</a:t>
            </a:r>
          </a:p>
        </p:txBody>
      </p:sp>
      <p:pic>
        <p:nvPicPr>
          <p:cNvPr id="8" name="Picture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096000" y="4058195"/>
            <a:ext cx="5305698" cy="241408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5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freeness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39" y="1019748"/>
                <a:ext cx="12109561" cy="1156964"/>
              </a:xfrm>
            </p:spPr>
            <p:txBody>
              <a:bodyPr/>
              <a:lstStyle/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prefix free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39" y="1019748"/>
                <a:ext cx="12109561" cy="1156964"/>
              </a:xfrm>
              <a:blipFill>
                <a:blip r:embed="rId2"/>
                <a:stretch>
                  <a:fillRect l="-1057" t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3398" y="2475264"/>
                <a:ext cx="12048601" cy="14348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Theorem (2.18): </a:t>
                </a:r>
                <a:r>
                  <a:rPr lang="en-US" b="1" i="1" dirty="0">
                    <a:solidFill>
                      <a:srgbClr val="7030A0"/>
                    </a:solidFill>
                  </a:rPr>
                  <a:t>“</a:t>
                </a:r>
                <a:r>
                  <a:rPr lang="en-US" i="1" dirty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is prefix free then we can use it to encode pairs/lists”</a:t>
                </a:r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prefix free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defined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is one to one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8" y="2475264"/>
                <a:ext cx="12048601" cy="1434885"/>
              </a:xfrm>
              <a:prstGeom prst="rect">
                <a:avLst/>
              </a:prstGeom>
              <a:blipFill>
                <a:blip r:embed="rId3"/>
                <a:stretch>
                  <a:fillRect l="-1063" t="-3830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43399" y="3974750"/>
                <a:ext cx="11447710" cy="1156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Lemma (2.20): </a:t>
                </a:r>
                <a:r>
                  <a:rPr lang="en-US" i="1" dirty="0">
                    <a:solidFill>
                      <a:srgbClr val="7030A0"/>
                    </a:solidFill>
                  </a:rPr>
                  <a:t>“Every encoding can be converted into a prefix-free one”</a:t>
                </a:r>
                <a:br>
                  <a:rPr lang="en-US" i="1" dirty="0">
                    <a:solidFill>
                      <a:srgbClr val="7030A0"/>
                    </a:solidFill>
                  </a:rPr>
                </a:b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then there exists prefix-free one-to-one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9" y="3974750"/>
                <a:ext cx="11447710" cy="1156964"/>
              </a:xfrm>
              <a:prstGeom prst="rect">
                <a:avLst/>
              </a:prstGeom>
              <a:blipFill>
                <a:blip r:embed="rId4"/>
                <a:stretch>
                  <a:fillRect l="-1119" t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43399" y="5486065"/>
            <a:ext cx="1569867" cy="51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numbers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37211" y="5564610"/>
            <a:ext cx="374468" cy="35705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53343" y="5316999"/>
            <a:ext cx="1907469" cy="98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of </a:t>
            </a:r>
            <a:br>
              <a:rPr lang="en-US" sz="2400" dirty="0"/>
            </a:br>
            <a:r>
              <a:rPr lang="en-US" sz="2400" dirty="0"/>
              <a:t>numbers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86344" y="5538318"/>
            <a:ext cx="374468" cy="35705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339047" y="5225559"/>
            <a:ext cx="1922417" cy="1165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of lists of </a:t>
            </a:r>
            <a:br>
              <a:rPr lang="en-US" sz="2400" dirty="0"/>
            </a:br>
            <a:r>
              <a:rPr lang="en-US" sz="2400" dirty="0"/>
              <a:t>numbers = matrices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248549" y="5564610"/>
            <a:ext cx="374468" cy="35705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29550" y="5486065"/>
            <a:ext cx="1203959" cy="54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27127" y="5578856"/>
            <a:ext cx="374468" cy="35705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614956" y="5227924"/>
            <a:ext cx="1330233" cy="1259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of lists of images = videos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0034452" y="5578856"/>
            <a:ext cx="374468" cy="35705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748556" y="5334415"/>
            <a:ext cx="842553" cy="68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12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D82E-F03C-4F4C-8EFF-4C4B1D0B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3DA23-DA0C-4948-884F-18AD07B56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77725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 a prefix free mapping: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Hint (example):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001010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0↦0010100#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 an upper bound on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for your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(If you have extra time, try to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’s that improve the ratio.)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3DA23-DA0C-4948-884F-18AD07B56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777256"/>
              </a:xfrm>
              <a:blipFill>
                <a:blip r:embed="rId2"/>
                <a:stretch>
                  <a:fillRect l="-917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91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3840-17C7-4664-88A0-C9EBA633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FCE28-3337-409C-96AC-D43C76301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7859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HW0 graded; solutions posted; Feedback sent.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HW1 out; due 1 week from today.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Section 1 material + video posted.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New expectations: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Watch video in section: </a:t>
                </a:r>
                <a:r>
                  <a:rPr lang="en-US" dirty="0" err="1"/>
                  <a:t>Thu+Fri</a:t>
                </a:r>
                <a:r>
                  <a:rPr lang="en-US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/>
                  <a:t>Must </a:t>
                </a:r>
                <a:r>
                  <a:rPr lang="en-US" dirty="0"/>
                  <a:t>“pre-watch” video </a:t>
                </a:r>
                <a:r>
                  <a:rPr lang="en-US"/>
                  <a:t>for sections: </a:t>
                </a:r>
                <a:r>
                  <a:rPr lang="en-US" dirty="0"/>
                  <a:t>Sat.-</a:t>
                </a:r>
                <a:r>
                  <a:rPr lang="en-US"/>
                  <a:t>Wed.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Reminder Boaz Barak on “Compression, Coding and Entropy” – today at 4:30! (Canvas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Zoom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CS 121.5)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FCE28-3337-409C-96AC-D43C76301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78592"/>
              </a:xfrm>
              <a:blipFill>
                <a:blip r:embed="rId2"/>
                <a:stretch>
                  <a:fillRect l="-917" t="-1080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73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12B9-BE60-4026-85C6-192B0B91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457-49DA-4313-B407-B7149482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1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1CBC-4F2C-45D3-BB59-466E6A7F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75E3-562D-4786-86D7-126FFA14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A1EB-E741-489E-9F7B-7EB0E206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AC8A-D5D6-404F-A422-EBDB67B4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1FB3-A764-459A-B2EE-8824E8C5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Representing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F3C76-6A28-417E-9534-BCB989A66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F3C76-6A28-417E-9534-BCB989A66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70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E081-6C1E-435C-9ECD-BD6B97DF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Representing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C480-19D6-4CAE-9524-8FB1036C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3702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First represent “list”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represent “list of lists”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C480-19D6-4CAE-9524-8FB1036C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37028"/>
              </a:xfrm>
              <a:blipFill>
                <a:blip r:embed="rId2"/>
                <a:stretch>
                  <a:fillRect l="-917" t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01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Prefix-free encoding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73" y="1377230"/>
                <a:ext cx="9871458" cy="15749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“C style strings”: null terminated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“Pascal style”: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≤255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73" y="1377230"/>
                <a:ext cx="9871458" cy="1574975"/>
              </a:xfrm>
              <a:blipFill>
                <a:blip r:embed="rId2"/>
                <a:stretch>
                  <a:fillRect l="-1111" t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835730" y="2952205"/>
            <a:ext cx="8434544" cy="74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..both led to many security breaks</a:t>
            </a:r>
          </a:p>
        </p:txBody>
      </p:sp>
    </p:spTree>
    <p:extLst>
      <p:ext uri="{BB962C8B-B14F-4D97-AF65-F5344CB8AC3E}">
        <p14:creationId xmlns:p14="http://schemas.microsoft.com/office/powerpoint/2010/main" val="39363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Heartbeat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900"/>
            <a:ext cx="4576647" cy="547364"/>
          </a:xfrm>
        </p:spPr>
        <p:txBody>
          <a:bodyPr>
            <a:normAutofit/>
          </a:bodyPr>
          <a:lstStyle/>
          <a:p>
            <a:r>
              <a:rPr lang="en-US" dirty="0"/>
              <a:t>Check connection is alive:</a:t>
            </a:r>
          </a:p>
        </p:txBody>
      </p:sp>
      <p:pic>
        <p:nvPicPr>
          <p:cNvPr id="4098" name="Picture 2" descr="Image result for laptop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41" y="1192737"/>
            <a:ext cx="2138618" cy="15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rv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50" y="1271347"/>
            <a:ext cx="1189236" cy="16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984862" y="1393329"/>
            <a:ext cx="2029097" cy="35605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7708" y="899673"/>
                <a:ext cx="1201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08" y="899673"/>
                <a:ext cx="12017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82768" y="1957853"/>
                <a:ext cx="1201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68" y="1957853"/>
                <a:ext cx="12017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0800000">
            <a:off x="7069110" y="2397509"/>
            <a:ext cx="2029097" cy="35605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2209154" y="3663524"/>
            <a:ext cx="7017592" cy="311852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6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19" y="2151015"/>
            <a:ext cx="88304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“Some might argue that it is the worst vulnerability found (at least in terms of its potential impact) since commercial traffic began to flow on the Internet.”, 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Joseph Steinberg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, Forbes.</a:t>
            </a:r>
          </a:p>
          <a:p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 descr="Image result for heartbl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25" y="0"/>
            <a:ext cx="2112775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9056" y="870819"/>
            <a:ext cx="6949440" cy="27421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9056" y="3890290"/>
            <a:ext cx="6949440" cy="279657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 2" descr="Image result for heartbl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25" y="0"/>
            <a:ext cx="2112775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235926" y="1132115"/>
            <a:ext cx="7182397" cy="268607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235926" y="4029664"/>
            <a:ext cx="7182397" cy="270206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 2" descr="Image result for heartbl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25" y="0"/>
            <a:ext cx="2112775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78F1-F0E1-4FFA-86CB-B2C5498E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39C1A-68D0-4CED-9C0B-D335DAC6C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5523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Main message: Can represent “everything”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define “represent” and explain “everything”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Lesson 1: Can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Break 1: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Lesson 2: Representing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Break 2: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Lesson 3: Prefix-free representations. Representing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End: Can’t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39C1A-68D0-4CED-9C0B-D335DAC6C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55237"/>
              </a:xfrm>
              <a:blipFill>
                <a:blip r:embed="rId2"/>
                <a:stretch>
                  <a:fillRect l="-917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3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30827" y="1013460"/>
            <a:ext cx="7475219" cy="308685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30827" y="4190771"/>
            <a:ext cx="7475219" cy="251047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 2" descr="Image result for heartbl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25" y="0"/>
            <a:ext cx="2112775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pic>
        <p:nvPicPr>
          <p:cNvPr id="9" name="Picture 2" descr="Image result for heartbl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25" y="0"/>
            <a:ext cx="2112775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91713" y="131923"/>
            <a:ext cx="10848352" cy="659415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050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represent everything?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3696" y="1013459"/>
                <a:ext cx="11334498" cy="147719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Unfortunate Fact (</a:t>
                </a:r>
                <a:r>
                  <a:rPr lang="en-US" b="1" dirty="0" err="1"/>
                  <a:t>Thm</a:t>
                </a:r>
                <a:r>
                  <a:rPr lang="en-US" b="1" dirty="0"/>
                  <a:t> 2.5):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i="1" dirty="0">
                    <a:solidFill>
                      <a:srgbClr val="7030A0"/>
                    </a:solidFill>
                  </a:rPr>
                  <a:t>“Can’t represent real numbers as strings”</a:t>
                </a:r>
                <a:br>
                  <a:rPr lang="en-US" i="1" dirty="0">
                    <a:solidFill>
                      <a:srgbClr val="7030A0"/>
                    </a:solidFill>
                  </a:rPr>
                </a:br>
                <a:r>
                  <a:rPr lang="en-US" dirty="0"/>
                  <a:t>There is no one-to-one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𝑅𝑡𝑆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696" y="1013459"/>
                <a:ext cx="11334498" cy="1477191"/>
              </a:xfrm>
              <a:blipFill>
                <a:blip r:embed="rId2"/>
                <a:stretch>
                  <a:fillRect l="-1075" t="-3704" b="-10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2.7: We prove  by combining  and . , which uses standard calculus tools, shows the existence of a one-to-one map FtR from the set \{0,1\}^\infty to the real numbers. So, if a hypothetical one-to-one map RtS:\R \rightarrow \{0,1\}^* existed, then we could compose them to get a one-to-one map FtS:\{0,1\}^\infty \rightarrow \{0,1\}^*. Yet this contradicts - the heart of the proof- which rules out the existence of such a map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6" y="2306595"/>
            <a:ext cx="8301207" cy="45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eorg cantor">
            <a:extLst>
              <a:ext uri="{FF2B5EF4-FFF2-40B4-BE49-F238E27FC236}">
                <a16:creationId xmlns:a16="http://schemas.microsoft.com/office/drawing/2014/main" id="{2CD0D464-D055-4066-95C4-61DC387B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7590" y="492314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B479-ADBE-47EC-891B-BDE86226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02327-87B7-47A8-A64E-1325F4D43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7460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Thesis: Everything representable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Everything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Or Everything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Or Everything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Keyboard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Includes Music? All sounds? All images? </a:t>
                </a:r>
              </a:p>
              <a:p>
                <a:endParaRPr lang="en-US" dirty="0"/>
              </a:p>
              <a:p>
                <a:r>
                  <a:rPr lang="en-US" dirty="0"/>
                  <a:t>All Smell? People (“Beam me up, Scotty!”)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02327-87B7-47A8-A64E-1325F4D43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746083"/>
              </a:xfrm>
              <a:blipFill>
                <a:blip r:embed="rId2"/>
                <a:stretch>
                  <a:fillRect l="-917" t="-1027" b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29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course: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863825" y="947473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5974074" y="1332193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5974074" y="2829546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242249" y="3970581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242248" y="5131897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387152" y="3522476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431809" y="4664965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066177" y="840988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836473" y="2294211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782704" y="1914159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236D-9A5D-4A75-83B8-B55A8461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22BD9-AC8A-4FF8-8F55-D8E4106FC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7859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Computers manipulate data. But what is data?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all data be expressed as bits?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Answer 1: Yes – don’t we already do it?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Answer 2: Obviously! There are so many ways to do it! Pick your favorite.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Today’s Central Player: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All finite length binary strings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22BD9-AC8A-4FF8-8F55-D8E4106FC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78592"/>
              </a:xfrm>
              <a:blipFill>
                <a:blip r:embed="rId2"/>
                <a:stretch>
                  <a:fillRect l="-917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0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riest, drawing&#10;&#10;Description automatically generated">
            <a:extLst>
              <a:ext uri="{FF2B5EF4-FFF2-40B4-BE49-F238E27FC236}">
                <a16:creationId xmlns:a16="http://schemas.microsoft.com/office/drawing/2014/main" id="{F5EE88D6-BD46-41A9-905A-E4018E07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1757770"/>
            <a:ext cx="7030305" cy="3342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86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rgbClr val="C00000"/>
                    </a:solidFill>
                  </a:rPr>
                  <a:t>representation scheme</a:t>
                </a:r>
                <a:r>
                  <a:rPr lang="en-US" dirty="0"/>
                  <a:t> for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B050"/>
                    </a:solidFill>
                  </a:rPr>
                  <a:t>one to one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  <a:blipFill>
                <a:blip r:embed="rId2"/>
                <a:stretch>
                  <a:fillRect l="-119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6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rgbClr val="C00000"/>
                    </a:solidFill>
                  </a:rPr>
                  <a:t>representation scheme</a:t>
                </a:r>
                <a:r>
                  <a:rPr lang="en-US" dirty="0"/>
                  <a:t> for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B050"/>
                    </a:solidFill>
                  </a:rPr>
                  <a:t>one to one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  <a:blipFill>
                <a:blip r:embed="rId2"/>
                <a:stretch>
                  <a:fillRect l="-119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0DCD10C-3466-4BE2-A4F9-F6EA2C68B234}"/>
                  </a:ext>
                </a:extLst>
              </p:cNvPr>
              <p:cNvSpPr/>
              <p:nvPr/>
            </p:nvSpPr>
            <p:spPr>
              <a:xfrm>
                <a:off x="6787772" y="655075"/>
                <a:ext cx="5099428" cy="1210924"/>
              </a:xfrm>
              <a:prstGeom prst="wedgeRectCallout">
                <a:avLst>
                  <a:gd name="adj1" fmla="val -69892"/>
                  <a:gd name="adj2" fmla="val -3241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Equivalently: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𝒪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s.t.</a:t>
                </a:r>
                <a:r>
                  <a:rPr lang="en-US" sz="2400" b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𝒪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0DCD10C-3466-4BE2-A4F9-F6EA2C68B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72" y="655075"/>
                <a:ext cx="5099428" cy="1210924"/>
              </a:xfrm>
              <a:prstGeom prst="wedgeRectCallout">
                <a:avLst>
                  <a:gd name="adj1" fmla="val -69892"/>
                  <a:gd name="adj2" fmla="val -3241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5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rgbClr val="C00000"/>
                    </a:solidFill>
                  </a:rPr>
                  <a:t>representation scheme</a:t>
                </a:r>
                <a:r>
                  <a:rPr lang="en-US" dirty="0"/>
                  <a:t> for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B050"/>
                    </a:solidFill>
                  </a:rPr>
                  <a:t>one to one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56" y="143879"/>
                <a:ext cx="10164284" cy="1220101"/>
              </a:xfrm>
              <a:blipFill>
                <a:blip r:embed="rId2"/>
                <a:stretch>
                  <a:fillRect l="-119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99856" y="1260209"/>
            <a:ext cx="9867104" cy="70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Much research on “good” representations: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756" y="1865999"/>
            <a:ext cx="11314904" cy="4816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Effectiveness:</a:t>
            </a:r>
            <a:r>
              <a:rPr lang="en-US" sz="2400" i="1" dirty="0"/>
              <a:t> </a:t>
            </a:r>
            <a:r>
              <a:rPr lang="en-US" sz="2400" dirty="0"/>
              <a:t>Can compute encoding and decoding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Compression</a:t>
            </a:r>
            <a:r>
              <a:rPr lang="en-US" sz="2400" i="1" dirty="0"/>
              <a:t>:</a:t>
            </a:r>
            <a:r>
              <a:rPr lang="en-US" sz="2400" dirty="0"/>
              <a:t> Representation with small size (e.g., JPEG)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Error correction: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Representation that is robust to errors (e.g., “control digits”, error correcting codes)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Data structures: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Representation enabling fast operations (e.g., binary numbers, distance oracles)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Feature extraction: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Representation enabling prediction (e.g., deep nets)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Secrecy:</a:t>
            </a:r>
            <a:r>
              <a:rPr lang="en-US" sz="2400" dirty="0"/>
              <a:t> Representation hiding certain information (e.g., encryption)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856" y="5973179"/>
            <a:ext cx="9867104" cy="70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</a:rPr>
              <a:t>Today: </a:t>
            </a:r>
            <a:r>
              <a:rPr lang="en-US" dirty="0"/>
              <a:t>Simple representations for standard objects.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0DCD10C-3466-4BE2-A4F9-F6EA2C68B234}"/>
                  </a:ext>
                </a:extLst>
              </p:cNvPr>
              <p:cNvSpPr/>
              <p:nvPr/>
            </p:nvSpPr>
            <p:spPr>
              <a:xfrm>
                <a:off x="6787772" y="655075"/>
                <a:ext cx="5099428" cy="1210924"/>
              </a:xfrm>
              <a:prstGeom prst="wedgeRectCallout">
                <a:avLst>
                  <a:gd name="adj1" fmla="val -69892"/>
                  <a:gd name="adj2" fmla="val -3241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Equivalently: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𝒪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s.t.</a:t>
                </a:r>
                <a:r>
                  <a:rPr lang="en-US" sz="2400" b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𝒪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0DCD10C-3466-4BE2-A4F9-F6EA2C68B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72" y="655075"/>
                <a:ext cx="5099428" cy="1210924"/>
              </a:xfrm>
              <a:prstGeom prst="wedgeRectCallout">
                <a:avLst>
                  <a:gd name="adj1" fmla="val -69892"/>
                  <a:gd name="adj2" fmla="val -3241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73" y="1159518"/>
                <a:ext cx="5865515" cy="669284"/>
              </a:xfrm>
            </p:spPr>
            <p:txBody>
              <a:bodyPr/>
              <a:lstStyle/>
              <a:p>
                <a:r>
                  <a:rPr lang="en-US" b="0" dirty="0"/>
                  <a:t>One to 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73" y="1159518"/>
                <a:ext cx="5865515" cy="669284"/>
              </a:xfrm>
              <a:blipFill>
                <a:blip r:embed="rId2"/>
                <a:stretch>
                  <a:fillRect l="-2079" t="-818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02513"/>
              </p:ext>
            </p:extLst>
          </p:nvPr>
        </p:nvGraphicFramePr>
        <p:xfrm>
          <a:off x="225695" y="3627135"/>
          <a:ext cx="9119327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02761">
                  <a:extLst>
                    <a:ext uri="{9D8B030D-6E8A-4147-A177-3AD203B41FA5}">
                      <a16:colId xmlns:a16="http://schemas.microsoft.com/office/drawing/2014/main" val="2239879568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2610654018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268425852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3550420359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115175287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192223248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74063280"/>
                    </a:ext>
                  </a:extLst>
                </a:gridCol>
              </a:tblGrid>
              <a:tr h="29759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29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225695" y="3048015"/>
              <a:ext cx="9119327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072428"/>
                  </p:ext>
                </p:extLst>
              </p:nvPr>
            </p:nvGraphicFramePr>
            <p:xfrm>
              <a:off x="225695" y="3048015"/>
              <a:ext cx="9119327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223987956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261065401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5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69" r="-50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533" r="-3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533" r="-2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9533" r="-1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1878" r="-100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44686" y="2255845"/>
                <a:ext cx="5865515" cy="669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83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6" y="2255845"/>
                <a:ext cx="5865515" cy="669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1511231" y="4772179"/>
                <a:ext cx="5865515" cy="669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1231" y="4772179"/>
                <a:ext cx="5865515" cy="6692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5850"/>
              </p:ext>
            </p:extLst>
          </p:nvPr>
        </p:nvGraphicFramePr>
        <p:xfrm>
          <a:off x="2804889" y="6067468"/>
          <a:ext cx="6513805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02761">
                  <a:extLst>
                    <a:ext uri="{9D8B030D-6E8A-4147-A177-3AD203B41FA5}">
                      <a16:colId xmlns:a16="http://schemas.microsoft.com/office/drawing/2014/main" val="4268425852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3550420359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115175287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192223248"/>
                    </a:ext>
                  </a:extLst>
                </a:gridCol>
                <a:gridCol w="1302761">
                  <a:extLst>
                    <a:ext uri="{9D8B030D-6E8A-4147-A177-3AD203B41FA5}">
                      <a16:colId xmlns:a16="http://schemas.microsoft.com/office/drawing/2014/main" val="474063280"/>
                    </a:ext>
                  </a:extLst>
                </a:gridCol>
              </a:tblGrid>
              <a:tr h="29759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29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2804889" y="5488348"/>
              <a:ext cx="6513805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297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338684"/>
                  </p:ext>
                </p:extLst>
              </p:nvPr>
            </p:nvGraphicFramePr>
            <p:xfrm>
              <a:off x="2804889" y="5488348"/>
              <a:ext cx="6513805" cy="39624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302761">
                      <a:extLst>
                        <a:ext uri="{9D8B030D-6E8A-4147-A177-3AD203B41FA5}">
                          <a16:colId xmlns:a16="http://schemas.microsoft.com/office/drawing/2014/main" val="4268425852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3550420359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15175287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192223248"/>
                        </a:ext>
                      </a:extLst>
                    </a:gridCol>
                    <a:gridCol w="1302761">
                      <a:extLst>
                        <a:ext uri="{9D8B030D-6E8A-4147-A177-3AD203B41FA5}">
                          <a16:colId xmlns:a16="http://schemas.microsoft.com/office/drawing/2014/main" val="47406328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r="-299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0939" r="-200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995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9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372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99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1252</Words>
  <Application>Microsoft Office PowerPoint</Application>
  <PresentationFormat>Widescreen</PresentationFormat>
  <Paragraphs>203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Segoe UI</vt:lpstr>
      <vt:lpstr>Segoe UI Light</vt:lpstr>
      <vt:lpstr>Office Theme</vt:lpstr>
      <vt:lpstr>CS 121: Lecture 3 Representations</vt:lpstr>
      <vt:lpstr>Announcements</vt:lpstr>
      <vt:lpstr>Today</vt:lpstr>
      <vt:lpstr>Representations: Motivation</vt:lpstr>
      <vt:lpstr>PowerPoint Presentation</vt:lpstr>
      <vt:lpstr>PowerPoint Presentation</vt:lpstr>
      <vt:lpstr>PowerPoint Presentation</vt:lpstr>
      <vt:lpstr>PowerPoint Presentation</vt:lpstr>
      <vt:lpstr>Binary representation</vt:lpstr>
      <vt:lpstr>Binary representation</vt:lpstr>
      <vt:lpstr>Exercise 1: </vt:lpstr>
      <vt:lpstr>PowerPoint Presentation</vt:lpstr>
      <vt:lpstr>PowerPoint Presentation</vt:lpstr>
      <vt:lpstr>PowerPoint Presentation</vt:lpstr>
      <vt:lpstr>Representing rational numbers</vt:lpstr>
      <vt:lpstr>Proof of Corollary:</vt:lpstr>
      <vt:lpstr>Prefix freeness</vt:lpstr>
      <vt:lpstr>Prefix freeness</vt:lpstr>
      <vt:lpstr>Exercise 2:</vt:lpstr>
      <vt:lpstr>PowerPoint Presentation</vt:lpstr>
      <vt:lpstr>PowerPoint Presentation</vt:lpstr>
      <vt:lpstr>PowerPoint Presentation</vt:lpstr>
      <vt:lpstr>E.g., Representing Graphs</vt:lpstr>
      <vt:lpstr>Example: Representing Matrix</vt:lpstr>
      <vt:lpstr>Prefix-free encoding in practice</vt:lpstr>
      <vt:lpstr>TLS Heartbeat protocol</vt:lpstr>
      <vt:lpstr>Heartbleed attack</vt:lpstr>
      <vt:lpstr>Heartbleed attack</vt:lpstr>
      <vt:lpstr>Heartbleed attack</vt:lpstr>
      <vt:lpstr>Heartbleed attack</vt:lpstr>
      <vt:lpstr>Heartbleed attack</vt:lpstr>
      <vt:lpstr>Can we represent everything?</vt:lpstr>
      <vt:lpstr>Implications</vt:lpstr>
      <vt:lpstr>Rest of the course: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162</cp:revision>
  <dcterms:created xsi:type="dcterms:W3CDTF">2019-08-29T15:27:01Z</dcterms:created>
  <dcterms:modified xsi:type="dcterms:W3CDTF">2020-09-10T13:20:43Z</dcterms:modified>
</cp:coreProperties>
</file>