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9" r:id="rId2"/>
  </p:sldIdLst>
  <p:sldSz cx="49377600" cy="329184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sihogios, Alexandra M" initials="PAM" lastIdx="10" clrIdx="0">
    <p:extLst>
      <p:ext uri="{19B8F6BF-5375-455C-9EA6-DF929625EA0E}">
        <p15:presenceInfo xmlns:p15="http://schemas.microsoft.com/office/powerpoint/2012/main" userId="S::psihogiosa@chop.edu::681e206b-a8bc-43c9-8917-347e62bf87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C2DEF6"/>
    <a:srgbClr val="DBEEF4"/>
    <a:srgbClr val="ADD4E6"/>
    <a:srgbClr val="1A7C94"/>
    <a:srgbClr val="80DEEA"/>
    <a:srgbClr val="990000"/>
    <a:srgbClr val="011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1" autoAdjust="0"/>
    <p:restoredTop sz="96433" autoAdjust="0"/>
  </p:normalViewPr>
  <p:slideViewPr>
    <p:cSldViewPr snapToGrid="0">
      <p:cViewPr varScale="1">
        <p:scale>
          <a:sx n="18" d="100"/>
          <a:sy n="18" d="100"/>
        </p:scale>
        <p:origin x="9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AD3C4-160E-44C2-974C-FF05BACDF11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CCB7A-96F2-4B3C-B5B1-015F4D64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rcode-monkey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6868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https://www.qrcode-monkey.com/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en-US" dirty="0"/>
              <a:t>Use this to make a QR</a:t>
            </a:r>
            <a:r>
              <a:rPr lang="en-US" baseline="0" dirty="0"/>
              <a:t> code for poster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4. Binary Logistic Regression for Medication Adherence over the Past Week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US" dirty="0"/>
          </a:p>
          <a:p>
            <a:r>
              <a:rPr lang="en-US" dirty="0"/>
              <a:t>References</a:t>
            </a:r>
            <a:r>
              <a:rPr lang="en-US" baseline="0" dirty="0"/>
              <a:t> used: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Kennard et al., 2004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Bleyer et al., 2002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 et al.,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Zelikovsky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&amp;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Schast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CCB7A-96F2-4B3C-B5B1-015F4D6428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9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10226043"/>
            <a:ext cx="41970960" cy="7056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640" y="18653760"/>
            <a:ext cx="3456432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9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48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9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4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9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047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A5954-1C97-45E4-BB74-E9D670C51ACD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1645E-7D83-4825-9D7F-33DF17E7F5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91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D0F7E-154B-4FBE-829B-6E90BFA18D49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62DB1-91D8-4797-A42C-35C0C26BEF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65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0476486" y="7033265"/>
            <a:ext cx="62210636" cy="1497939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7450" y="7033265"/>
            <a:ext cx="185826079" cy="1497939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F174-5EEE-4B16-854D-1C54240EC6DB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83249-35CD-4FE2-946C-3F84AEAE6F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77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9F7A2-9877-484E-843A-BEB6D08F2852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70287-6703-4CE6-800B-7B8AA4021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08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1" y="21153122"/>
            <a:ext cx="41970960" cy="6537960"/>
          </a:xfrm>
        </p:spPr>
        <p:txBody>
          <a:bodyPr anchor="t"/>
          <a:lstStyle>
            <a:lvl1pPr algn="l">
              <a:defRPr sz="1877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1" y="13952226"/>
            <a:ext cx="41970960" cy="7200897"/>
          </a:xfrm>
        </p:spPr>
        <p:txBody>
          <a:bodyPr anchor="b"/>
          <a:lstStyle>
            <a:lvl1pPr marL="0" indent="0">
              <a:buNone/>
              <a:defRPr sz="9428">
                <a:solidFill>
                  <a:schemeClr val="tx1">
                    <a:tint val="75000"/>
                  </a:schemeClr>
                </a:solidFill>
              </a:defRPr>
            </a:lvl1pPr>
            <a:lvl2pPr marL="2149660" indent="0">
              <a:buNone/>
              <a:defRPr sz="8485">
                <a:solidFill>
                  <a:schemeClr val="tx1">
                    <a:tint val="75000"/>
                  </a:schemeClr>
                </a:solidFill>
              </a:defRPr>
            </a:lvl2pPr>
            <a:lvl3pPr marL="4299320" indent="0">
              <a:buNone/>
              <a:defRPr sz="7542">
                <a:solidFill>
                  <a:schemeClr val="tx1">
                    <a:tint val="75000"/>
                  </a:schemeClr>
                </a:solidFill>
              </a:defRPr>
            </a:lvl3pPr>
            <a:lvl4pPr marL="644898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9864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4830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9796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504762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9728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61509-73DF-4085-9266-53BAD846FE04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23A14-E554-4EC5-8763-13315D3C21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63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7447" y="40965121"/>
            <a:ext cx="124018354" cy="115862102"/>
          </a:xfrm>
        </p:spPr>
        <p:txBody>
          <a:bodyPr/>
          <a:lstStyle>
            <a:lvl1pPr>
              <a:defRPr sz="13199"/>
            </a:lvl1pPr>
            <a:lvl2pPr>
              <a:defRPr sz="11314"/>
            </a:lvl2pPr>
            <a:lvl3pPr>
              <a:defRPr sz="9428"/>
            </a:lvl3pPr>
            <a:lvl4pPr>
              <a:defRPr sz="8485"/>
            </a:lvl4pPr>
            <a:lvl5pPr>
              <a:defRPr sz="8485"/>
            </a:lvl5pPr>
            <a:lvl6pPr>
              <a:defRPr sz="8485"/>
            </a:lvl6pPr>
            <a:lvl7pPr>
              <a:defRPr sz="8485"/>
            </a:lvl7pPr>
            <a:lvl8pPr>
              <a:defRPr sz="8485"/>
            </a:lvl8pPr>
            <a:lvl9pPr>
              <a:defRPr sz="84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668764" y="40965121"/>
            <a:ext cx="124018361" cy="115862102"/>
          </a:xfrm>
        </p:spPr>
        <p:txBody>
          <a:bodyPr/>
          <a:lstStyle>
            <a:lvl1pPr>
              <a:defRPr sz="13199"/>
            </a:lvl1pPr>
            <a:lvl2pPr>
              <a:defRPr sz="11314"/>
            </a:lvl2pPr>
            <a:lvl3pPr>
              <a:defRPr sz="9428"/>
            </a:lvl3pPr>
            <a:lvl4pPr>
              <a:defRPr sz="8485"/>
            </a:lvl4pPr>
            <a:lvl5pPr>
              <a:defRPr sz="8485"/>
            </a:lvl5pPr>
            <a:lvl6pPr>
              <a:defRPr sz="8485"/>
            </a:lvl6pPr>
            <a:lvl7pPr>
              <a:defRPr sz="8485"/>
            </a:lvl7pPr>
            <a:lvl8pPr>
              <a:defRPr sz="8485"/>
            </a:lvl8pPr>
            <a:lvl9pPr>
              <a:defRPr sz="84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DBEA7-B4FC-4360-B8F1-F453680AE706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44883-493C-4484-B77E-AC3F915469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05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1" y="7368542"/>
            <a:ext cx="21817016" cy="3070858"/>
          </a:xfrm>
        </p:spPr>
        <p:txBody>
          <a:bodyPr anchor="b"/>
          <a:lstStyle>
            <a:lvl1pPr marL="0" indent="0">
              <a:buNone/>
              <a:defRPr sz="11314" b="1"/>
            </a:lvl1pPr>
            <a:lvl2pPr marL="2149660" indent="0">
              <a:buNone/>
              <a:defRPr sz="9428" b="1"/>
            </a:lvl2pPr>
            <a:lvl3pPr marL="4299320" indent="0">
              <a:buNone/>
              <a:defRPr sz="8485" b="1"/>
            </a:lvl3pPr>
            <a:lvl4pPr marL="6448980" indent="0">
              <a:buNone/>
              <a:defRPr sz="7542" b="1"/>
            </a:lvl4pPr>
            <a:lvl5pPr marL="8598640" indent="0">
              <a:buNone/>
              <a:defRPr sz="7542" b="1"/>
            </a:lvl5pPr>
            <a:lvl6pPr marL="10748300" indent="0">
              <a:buNone/>
              <a:defRPr sz="7542" b="1"/>
            </a:lvl6pPr>
            <a:lvl7pPr marL="12897960" indent="0">
              <a:buNone/>
              <a:defRPr sz="7542" b="1"/>
            </a:lvl7pPr>
            <a:lvl8pPr marL="15047620" indent="0">
              <a:buNone/>
              <a:defRPr sz="7542" b="1"/>
            </a:lvl8pPr>
            <a:lvl9pPr marL="17197280" indent="0">
              <a:buNone/>
              <a:defRPr sz="75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1" y="10439400"/>
            <a:ext cx="21817016" cy="18966182"/>
          </a:xfrm>
        </p:spPr>
        <p:txBody>
          <a:bodyPr/>
          <a:lstStyle>
            <a:lvl1pPr>
              <a:defRPr sz="11314"/>
            </a:lvl1pPr>
            <a:lvl2pPr>
              <a:defRPr sz="9428"/>
            </a:lvl2pPr>
            <a:lvl3pPr>
              <a:defRPr sz="8485"/>
            </a:lvl3pPr>
            <a:lvl4pPr>
              <a:defRPr sz="7542"/>
            </a:lvl4pPr>
            <a:lvl5pPr>
              <a:defRPr sz="7542"/>
            </a:lvl5pPr>
            <a:lvl6pPr>
              <a:defRPr sz="7542"/>
            </a:lvl6pPr>
            <a:lvl7pPr>
              <a:defRPr sz="7542"/>
            </a:lvl7pPr>
            <a:lvl8pPr>
              <a:defRPr sz="7542"/>
            </a:lvl8pPr>
            <a:lvl9pPr>
              <a:defRPr sz="75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8" y="7368542"/>
            <a:ext cx="21825585" cy="3070858"/>
          </a:xfrm>
        </p:spPr>
        <p:txBody>
          <a:bodyPr anchor="b"/>
          <a:lstStyle>
            <a:lvl1pPr marL="0" indent="0">
              <a:buNone/>
              <a:defRPr sz="11314" b="1"/>
            </a:lvl1pPr>
            <a:lvl2pPr marL="2149660" indent="0">
              <a:buNone/>
              <a:defRPr sz="9428" b="1"/>
            </a:lvl2pPr>
            <a:lvl3pPr marL="4299320" indent="0">
              <a:buNone/>
              <a:defRPr sz="8485" b="1"/>
            </a:lvl3pPr>
            <a:lvl4pPr marL="6448980" indent="0">
              <a:buNone/>
              <a:defRPr sz="7542" b="1"/>
            </a:lvl4pPr>
            <a:lvl5pPr marL="8598640" indent="0">
              <a:buNone/>
              <a:defRPr sz="7542" b="1"/>
            </a:lvl5pPr>
            <a:lvl6pPr marL="10748300" indent="0">
              <a:buNone/>
              <a:defRPr sz="7542" b="1"/>
            </a:lvl6pPr>
            <a:lvl7pPr marL="12897960" indent="0">
              <a:buNone/>
              <a:defRPr sz="7542" b="1"/>
            </a:lvl7pPr>
            <a:lvl8pPr marL="15047620" indent="0">
              <a:buNone/>
              <a:defRPr sz="7542" b="1"/>
            </a:lvl8pPr>
            <a:lvl9pPr marL="17197280" indent="0">
              <a:buNone/>
              <a:defRPr sz="75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8" y="10439400"/>
            <a:ext cx="21825585" cy="18966182"/>
          </a:xfrm>
        </p:spPr>
        <p:txBody>
          <a:bodyPr/>
          <a:lstStyle>
            <a:lvl1pPr>
              <a:defRPr sz="11314"/>
            </a:lvl1pPr>
            <a:lvl2pPr>
              <a:defRPr sz="9428"/>
            </a:lvl2pPr>
            <a:lvl3pPr>
              <a:defRPr sz="8485"/>
            </a:lvl3pPr>
            <a:lvl4pPr>
              <a:defRPr sz="7542"/>
            </a:lvl4pPr>
            <a:lvl5pPr>
              <a:defRPr sz="7542"/>
            </a:lvl5pPr>
            <a:lvl6pPr>
              <a:defRPr sz="7542"/>
            </a:lvl6pPr>
            <a:lvl7pPr>
              <a:defRPr sz="7542"/>
            </a:lvl7pPr>
            <a:lvl8pPr>
              <a:defRPr sz="7542"/>
            </a:lvl8pPr>
            <a:lvl9pPr>
              <a:defRPr sz="75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F0A4A-2964-426F-AF3C-53B621C53F2B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59C89-E6B3-4F6D-BE1D-B04AFB0024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40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D97F-C5F5-4839-B9B7-F07F91BADA07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1A9AD-7E1C-4084-8D9D-4E7115E77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4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63ED-5080-472B-858F-784D43E1C718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7E45E-56C4-4D5F-8105-949CCDE775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82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4" y="1310640"/>
            <a:ext cx="16244891" cy="5577840"/>
          </a:xfrm>
        </p:spPr>
        <p:txBody>
          <a:bodyPr anchor="b"/>
          <a:lstStyle>
            <a:lvl1pPr algn="l">
              <a:defRPr sz="94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1310643"/>
            <a:ext cx="27603450" cy="28094943"/>
          </a:xfrm>
        </p:spPr>
        <p:txBody>
          <a:bodyPr/>
          <a:lstStyle>
            <a:lvl1pPr>
              <a:defRPr sz="15085"/>
            </a:lvl1pPr>
            <a:lvl2pPr>
              <a:defRPr sz="13199"/>
            </a:lvl2pPr>
            <a:lvl3pPr>
              <a:defRPr sz="11314"/>
            </a:lvl3pPr>
            <a:lvl4pPr>
              <a:defRPr sz="9428"/>
            </a:lvl4pPr>
            <a:lvl5pPr>
              <a:defRPr sz="9428"/>
            </a:lvl5pPr>
            <a:lvl6pPr>
              <a:defRPr sz="9428"/>
            </a:lvl6pPr>
            <a:lvl7pPr>
              <a:defRPr sz="9428"/>
            </a:lvl7pPr>
            <a:lvl8pPr>
              <a:defRPr sz="9428"/>
            </a:lvl8pPr>
            <a:lvl9pPr>
              <a:defRPr sz="94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4" y="6888483"/>
            <a:ext cx="16244891" cy="22517103"/>
          </a:xfrm>
        </p:spPr>
        <p:txBody>
          <a:bodyPr/>
          <a:lstStyle>
            <a:lvl1pPr marL="0" indent="0">
              <a:buNone/>
              <a:defRPr sz="6600"/>
            </a:lvl1pPr>
            <a:lvl2pPr marL="2149660" indent="0">
              <a:buNone/>
              <a:defRPr sz="5657"/>
            </a:lvl2pPr>
            <a:lvl3pPr marL="4299320" indent="0">
              <a:buNone/>
              <a:defRPr sz="4714"/>
            </a:lvl3pPr>
            <a:lvl4pPr marL="6448980" indent="0">
              <a:buNone/>
              <a:defRPr sz="4200"/>
            </a:lvl4pPr>
            <a:lvl5pPr marL="8598640" indent="0">
              <a:buNone/>
              <a:defRPr sz="4200"/>
            </a:lvl5pPr>
            <a:lvl6pPr marL="10748300" indent="0">
              <a:buNone/>
              <a:defRPr sz="4200"/>
            </a:lvl6pPr>
            <a:lvl7pPr marL="12897960" indent="0">
              <a:buNone/>
              <a:defRPr sz="4200"/>
            </a:lvl7pPr>
            <a:lvl8pPr marL="15047620" indent="0">
              <a:buNone/>
              <a:defRPr sz="4200"/>
            </a:lvl8pPr>
            <a:lvl9pPr marL="1719728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1FFF3-2902-4FBC-9CE6-2BF1ACB07488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57D6-D78B-4D9B-A2FB-2E368DC31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68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6" y="23042881"/>
            <a:ext cx="29626560" cy="2720343"/>
          </a:xfrm>
        </p:spPr>
        <p:txBody>
          <a:bodyPr anchor="b"/>
          <a:lstStyle>
            <a:lvl1pPr algn="l">
              <a:defRPr sz="94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6" y="2941320"/>
            <a:ext cx="29626560" cy="19751040"/>
          </a:xfrm>
        </p:spPr>
        <p:txBody>
          <a:bodyPr rtlCol="0">
            <a:normAutofit/>
          </a:bodyPr>
          <a:lstStyle>
            <a:lvl1pPr marL="0" indent="0">
              <a:buNone/>
              <a:defRPr sz="15085"/>
            </a:lvl1pPr>
            <a:lvl2pPr marL="2149660" indent="0">
              <a:buNone/>
              <a:defRPr sz="13199"/>
            </a:lvl2pPr>
            <a:lvl3pPr marL="4299320" indent="0">
              <a:buNone/>
              <a:defRPr sz="11314"/>
            </a:lvl3pPr>
            <a:lvl4pPr marL="6448980" indent="0">
              <a:buNone/>
              <a:defRPr sz="9428"/>
            </a:lvl4pPr>
            <a:lvl5pPr marL="8598640" indent="0">
              <a:buNone/>
              <a:defRPr sz="9428"/>
            </a:lvl5pPr>
            <a:lvl6pPr marL="10748300" indent="0">
              <a:buNone/>
              <a:defRPr sz="9428"/>
            </a:lvl6pPr>
            <a:lvl7pPr marL="12897960" indent="0">
              <a:buNone/>
              <a:defRPr sz="9428"/>
            </a:lvl7pPr>
            <a:lvl8pPr marL="15047620" indent="0">
              <a:buNone/>
              <a:defRPr sz="9428"/>
            </a:lvl8pPr>
            <a:lvl9pPr marL="17197280" indent="0">
              <a:buNone/>
              <a:defRPr sz="9428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6" y="25763224"/>
            <a:ext cx="29626560" cy="3863337"/>
          </a:xfrm>
        </p:spPr>
        <p:txBody>
          <a:bodyPr/>
          <a:lstStyle>
            <a:lvl1pPr marL="0" indent="0">
              <a:buNone/>
              <a:defRPr sz="6600"/>
            </a:lvl1pPr>
            <a:lvl2pPr marL="2149660" indent="0">
              <a:buNone/>
              <a:defRPr sz="5657"/>
            </a:lvl2pPr>
            <a:lvl3pPr marL="4299320" indent="0">
              <a:buNone/>
              <a:defRPr sz="4714"/>
            </a:lvl3pPr>
            <a:lvl4pPr marL="6448980" indent="0">
              <a:buNone/>
              <a:defRPr sz="4200"/>
            </a:lvl4pPr>
            <a:lvl5pPr marL="8598640" indent="0">
              <a:buNone/>
              <a:defRPr sz="4200"/>
            </a:lvl5pPr>
            <a:lvl6pPr marL="10748300" indent="0">
              <a:buNone/>
              <a:defRPr sz="4200"/>
            </a:lvl6pPr>
            <a:lvl7pPr marL="12897960" indent="0">
              <a:buNone/>
              <a:defRPr sz="4200"/>
            </a:lvl7pPr>
            <a:lvl8pPr marL="15047620" indent="0">
              <a:buNone/>
              <a:defRPr sz="4200"/>
            </a:lvl8pPr>
            <a:lvl9pPr marL="1719728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BDA30-8DD4-4C53-B9AB-241AD4BDB2C0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5E301-0174-4EE5-BC50-8F4E0EE70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2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536917" y="1318737"/>
            <a:ext cx="4248898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1612" tIns="250806" rIns="501612" bIns="2508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36917" y="7680960"/>
            <a:ext cx="42488984" cy="2172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1612" tIns="250806" rIns="501612" bIns="250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9187" y="30510957"/>
            <a:ext cx="11520828" cy="1751648"/>
          </a:xfrm>
          <a:prstGeom prst="rect">
            <a:avLst/>
          </a:prstGeom>
        </p:spPr>
        <p:txBody>
          <a:bodyPr vert="horz" wrap="square" lIns="501612" tIns="250806" rIns="501612" bIns="250806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5657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B9DAEBF-6020-4D67-B750-75932C361D83}" type="datetimeFigureOut">
              <a:rPr lang="en-US" altLang="en-US"/>
              <a:pPr>
                <a:defRPr/>
              </a:pPr>
              <a:t>5/20/2021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0987" y="30510957"/>
            <a:ext cx="15635628" cy="1751648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ctr" defTabSz="2149660" eaLnBrk="1" fontAlgn="auto" hangingPunct="1">
              <a:spcBef>
                <a:spcPts val="0"/>
              </a:spcBef>
              <a:spcAft>
                <a:spcPts val="0"/>
              </a:spcAft>
              <a:defRPr sz="5657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7587" y="30510957"/>
            <a:ext cx="11520828" cy="1751648"/>
          </a:xfrm>
          <a:prstGeom prst="rect">
            <a:avLst/>
          </a:prstGeom>
        </p:spPr>
        <p:txBody>
          <a:bodyPr vert="horz" wrap="square" lIns="501612" tIns="250806" rIns="501612" bIns="25080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5657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9303730-C489-4F09-96EB-D3D7902A7E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2148461" rtl="0" eaLnBrk="1" fontAlgn="base" hangingPunct="1">
        <a:spcBef>
          <a:spcPct val="0"/>
        </a:spcBef>
        <a:spcAft>
          <a:spcPct val="0"/>
        </a:spcAft>
        <a:defRPr sz="20656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2148461" rtl="0" eaLnBrk="1" fontAlgn="base" hangingPunct="1">
        <a:spcBef>
          <a:spcPct val="0"/>
        </a:spcBef>
        <a:spcAft>
          <a:spcPct val="0"/>
        </a:spcAft>
        <a:defRPr sz="20656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2148461" rtl="0" eaLnBrk="1" fontAlgn="base" hangingPunct="1">
        <a:spcBef>
          <a:spcPct val="0"/>
        </a:spcBef>
        <a:spcAft>
          <a:spcPct val="0"/>
        </a:spcAft>
        <a:defRPr sz="20656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2148461" rtl="0" eaLnBrk="1" fontAlgn="base" hangingPunct="1">
        <a:spcBef>
          <a:spcPct val="0"/>
        </a:spcBef>
        <a:spcAft>
          <a:spcPct val="0"/>
        </a:spcAft>
        <a:defRPr sz="20656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2148461" rtl="0" eaLnBrk="1" fontAlgn="base" hangingPunct="1">
        <a:spcBef>
          <a:spcPct val="0"/>
        </a:spcBef>
        <a:spcAft>
          <a:spcPct val="0"/>
        </a:spcAft>
        <a:defRPr sz="20656">
          <a:solidFill>
            <a:schemeClr val="tx1"/>
          </a:solidFill>
          <a:latin typeface="Calibri" charset="0"/>
          <a:ea typeface="ＭＳ Ｐゴシック" charset="-128"/>
        </a:defRPr>
      </a:lvl5pPr>
      <a:lvl6pPr marL="391866" algn="ctr" defTabSz="2148461" rtl="0" eaLnBrk="1" fontAlgn="base" hangingPunct="1">
        <a:spcBef>
          <a:spcPct val="0"/>
        </a:spcBef>
        <a:spcAft>
          <a:spcPct val="0"/>
        </a:spcAft>
        <a:defRPr sz="20656">
          <a:solidFill>
            <a:schemeClr val="tx1"/>
          </a:solidFill>
          <a:latin typeface="Calibri" charset="0"/>
          <a:ea typeface="ＭＳ Ｐゴシック" charset="-128"/>
        </a:defRPr>
      </a:lvl6pPr>
      <a:lvl7pPr marL="783732" algn="ctr" defTabSz="2148461" rtl="0" eaLnBrk="1" fontAlgn="base" hangingPunct="1">
        <a:spcBef>
          <a:spcPct val="0"/>
        </a:spcBef>
        <a:spcAft>
          <a:spcPct val="0"/>
        </a:spcAft>
        <a:defRPr sz="20656">
          <a:solidFill>
            <a:schemeClr val="tx1"/>
          </a:solidFill>
          <a:latin typeface="Calibri" charset="0"/>
          <a:ea typeface="ＭＳ Ｐゴシック" charset="-128"/>
        </a:defRPr>
      </a:lvl7pPr>
      <a:lvl8pPr marL="1175598" algn="ctr" defTabSz="2148461" rtl="0" eaLnBrk="1" fontAlgn="base" hangingPunct="1">
        <a:spcBef>
          <a:spcPct val="0"/>
        </a:spcBef>
        <a:spcAft>
          <a:spcPct val="0"/>
        </a:spcAft>
        <a:defRPr sz="20656">
          <a:solidFill>
            <a:schemeClr val="tx1"/>
          </a:solidFill>
          <a:latin typeface="Calibri" charset="0"/>
          <a:ea typeface="ＭＳ Ｐゴシック" charset="-128"/>
        </a:defRPr>
      </a:lvl8pPr>
      <a:lvl9pPr marL="1567464" algn="ctr" defTabSz="2148461" rtl="0" eaLnBrk="1" fontAlgn="base" hangingPunct="1">
        <a:spcBef>
          <a:spcPct val="0"/>
        </a:spcBef>
        <a:spcAft>
          <a:spcPct val="0"/>
        </a:spcAft>
        <a:defRPr sz="20656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1611005" indent="-1611005" algn="l" defTabSz="2148461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85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3492779" indent="-1342958" algn="l" defTabSz="2148461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199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5373192" indent="-1073550" algn="l" defTabSz="2148461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314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7523014" indent="-1073550" algn="l" defTabSz="2148461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428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9672835" indent="-1073550" algn="l" defTabSz="2148461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428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1823130" indent="-1074830" algn="l" defTabSz="2149660" rtl="0" eaLnBrk="1" latinLnBrk="0" hangingPunct="1">
        <a:spcBef>
          <a:spcPct val="20000"/>
        </a:spcBef>
        <a:buFont typeface="Arial"/>
        <a:buChar char="•"/>
        <a:defRPr sz="9428" kern="1200">
          <a:solidFill>
            <a:schemeClr val="tx1"/>
          </a:solidFill>
          <a:latin typeface="+mn-lt"/>
          <a:ea typeface="+mn-ea"/>
          <a:cs typeface="+mn-cs"/>
        </a:defRPr>
      </a:lvl6pPr>
      <a:lvl7pPr marL="13972790" indent="-1074830" algn="l" defTabSz="2149660" rtl="0" eaLnBrk="1" latinLnBrk="0" hangingPunct="1">
        <a:spcBef>
          <a:spcPct val="20000"/>
        </a:spcBef>
        <a:buFont typeface="Arial"/>
        <a:buChar char="•"/>
        <a:defRPr sz="9428" kern="1200">
          <a:solidFill>
            <a:schemeClr val="tx1"/>
          </a:solidFill>
          <a:latin typeface="+mn-lt"/>
          <a:ea typeface="+mn-ea"/>
          <a:cs typeface="+mn-cs"/>
        </a:defRPr>
      </a:lvl7pPr>
      <a:lvl8pPr marL="16122450" indent="-1074830" algn="l" defTabSz="2149660" rtl="0" eaLnBrk="1" latinLnBrk="0" hangingPunct="1">
        <a:spcBef>
          <a:spcPct val="20000"/>
        </a:spcBef>
        <a:buFont typeface="Arial"/>
        <a:buChar char="•"/>
        <a:defRPr sz="9428" kern="1200">
          <a:solidFill>
            <a:schemeClr val="tx1"/>
          </a:solidFill>
          <a:latin typeface="+mn-lt"/>
          <a:ea typeface="+mn-ea"/>
          <a:cs typeface="+mn-cs"/>
        </a:defRPr>
      </a:lvl8pPr>
      <a:lvl9pPr marL="18272109" indent="-1074830" algn="l" defTabSz="2149660" rtl="0" eaLnBrk="1" latinLnBrk="0" hangingPunct="1">
        <a:spcBef>
          <a:spcPct val="20000"/>
        </a:spcBef>
        <a:buFont typeface="Arial"/>
        <a:buChar char="•"/>
        <a:defRPr sz="94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9660" rtl="0" eaLnBrk="1" latinLnBrk="0" hangingPunct="1">
        <a:defRPr sz="8485" kern="1200">
          <a:solidFill>
            <a:schemeClr val="tx1"/>
          </a:solidFill>
          <a:latin typeface="+mn-lt"/>
          <a:ea typeface="+mn-ea"/>
          <a:cs typeface="+mn-cs"/>
        </a:defRPr>
      </a:lvl1pPr>
      <a:lvl2pPr marL="2149660" algn="l" defTabSz="2149660" rtl="0" eaLnBrk="1" latinLnBrk="0" hangingPunct="1">
        <a:defRPr sz="8485" kern="1200">
          <a:solidFill>
            <a:schemeClr val="tx1"/>
          </a:solidFill>
          <a:latin typeface="+mn-lt"/>
          <a:ea typeface="+mn-ea"/>
          <a:cs typeface="+mn-cs"/>
        </a:defRPr>
      </a:lvl2pPr>
      <a:lvl3pPr marL="4299320" algn="l" defTabSz="2149660" rtl="0" eaLnBrk="1" latinLnBrk="0" hangingPunct="1">
        <a:defRPr sz="8485" kern="1200">
          <a:solidFill>
            <a:schemeClr val="tx1"/>
          </a:solidFill>
          <a:latin typeface="+mn-lt"/>
          <a:ea typeface="+mn-ea"/>
          <a:cs typeface="+mn-cs"/>
        </a:defRPr>
      </a:lvl3pPr>
      <a:lvl4pPr marL="6448980" algn="l" defTabSz="2149660" rtl="0" eaLnBrk="1" latinLnBrk="0" hangingPunct="1">
        <a:defRPr sz="8485" kern="1200">
          <a:solidFill>
            <a:schemeClr val="tx1"/>
          </a:solidFill>
          <a:latin typeface="+mn-lt"/>
          <a:ea typeface="+mn-ea"/>
          <a:cs typeface="+mn-cs"/>
        </a:defRPr>
      </a:lvl4pPr>
      <a:lvl5pPr marL="8598640" algn="l" defTabSz="2149660" rtl="0" eaLnBrk="1" latinLnBrk="0" hangingPunct="1">
        <a:defRPr sz="8485" kern="1200">
          <a:solidFill>
            <a:schemeClr val="tx1"/>
          </a:solidFill>
          <a:latin typeface="+mn-lt"/>
          <a:ea typeface="+mn-ea"/>
          <a:cs typeface="+mn-cs"/>
        </a:defRPr>
      </a:lvl5pPr>
      <a:lvl6pPr marL="10748300" algn="l" defTabSz="2149660" rtl="0" eaLnBrk="1" latinLnBrk="0" hangingPunct="1">
        <a:defRPr sz="8485" kern="1200">
          <a:solidFill>
            <a:schemeClr val="tx1"/>
          </a:solidFill>
          <a:latin typeface="+mn-lt"/>
          <a:ea typeface="+mn-ea"/>
          <a:cs typeface="+mn-cs"/>
        </a:defRPr>
      </a:lvl6pPr>
      <a:lvl7pPr marL="12897960" algn="l" defTabSz="2149660" rtl="0" eaLnBrk="1" latinLnBrk="0" hangingPunct="1">
        <a:defRPr sz="8485" kern="1200">
          <a:solidFill>
            <a:schemeClr val="tx1"/>
          </a:solidFill>
          <a:latin typeface="+mn-lt"/>
          <a:ea typeface="+mn-ea"/>
          <a:cs typeface="+mn-cs"/>
        </a:defRPr>
      </a:lvl7pPr>
      <a:lvl8pPr marL="15047620" algn="l" defTabSz="2149660" rtl="0" eaLnBrk="1" latinLnBrk="0" hangingPunct="1">
        <a:defRPr sz="8485" kern="1200">
          <a:solidFill>
            <a:schemeClr val="tx1"/>
          </a:solidFill>
          <a:latin typeface="+mn-lt"/>
          <a:ea typeface="+mn-ea"/>
          <a:cs typeface="+mn-cs"/>
        </a:defRPr>
      </a:lvl8pPr>
      <a:lvl9pPr marL="17197280" algn="l" defTabSz="2149660" rtl="0" eaLnBrk="1" latinLnBrk="0" hangingPunct="1">
        <a:defRPr sz="8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808DAD-209C-4F51-B0A5-FD09669553EB}"/>
              </a:ext>
            </a:extLst>
          </p:cNvPr>
          <p:cNvSpPr/>
          <p:nvPr/>
        </p:nvSpPr>
        <p:spPr>
          <a:xfrm>
            <a:off x="36673755" y="31134168"/>
            <a:ext cx="11659698" cy="1200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551841" y="4584248"/>
            <a:ext cx="12101920" cy="3400425"/>
          </a:xfrm>
        </p:spPr>
        <p:txBody>
          <a:bodyPr/>
          <a:lstStyle/>
          <a:p>
            <a:pPr algn="l" eaLnBrk="1" hangingPunct="1"/>
            <a:br>
              <a:rPr lang="en-US" altLang="en-US" sz="5657" dirty="0">
                <a:solidFill>
                  <a:srgbClr val="95A234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</a:br>
            <a:br>
              <a:rPr lang="en-US" altLang="en-US" sz="5143" dirty="0">
                <a:solidFill>
                  <a:srgbClr val="685445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</a:br>
            <a:endParaRPr lang="en-US" altLang="en-US" sz="5143" dirty="0">
              <a:solidFill>
                <a:srgbClr val="685445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309564" y="6730990"/>
            <a:ext cx="19254974" cy="261874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29184" tIns="164592" rIns="329184" bIns="16459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8500" b="1" i="1" kern="0" dirty="0">
              <a:solidFill>
                <a:prstClr val="whit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640205" y="3031672"/>
            <a:ext cx="46704738" cy="3816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2DEF6"/>
            </a:solidFill>
            <a:miter lim="800000"/>
            <a:headEnd/>
            <a:tailEnd/>
          </a:ln>
        </p:spPr>
        <p:txBody>
          <a:bodyPr vert="horz" wrap="square" lIns="501612" tIns="250806" rIns="501612" bIns="250806" numCol="1" anchor="ctr" anchorCtr="0" compatLnSpc="1">
            <a:prstTxWarp prst="textNoShape">
              <a:avLst/>
            </a:prstTxWarp>
          </a:bodyPr>
          <a:lstStyle>
            <a:lvl1pPr algn="ctr" defTabSz="2148461" rtl="0" eaLnBrk="0" fontAlgn="base" hangingPunct="0">
              <a:spcBef>
                <a:spcPct val="0"/>
              </a:spcBef>
              <a:spcAft>
                <a:spcPct val="0"/>
              </a:spcAft>
              <a:defRPr sz="20656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defTabSz="2148461" rtl="0" eaLnBrk="0" fontAlgn="base" hangingPunct="0">
              <a:spcBef>
                <a:spcPct val="0"/>
              </a:spcBef>
              <a:spcAft>
                <a:spcPct val="0"/>
              </a:spcAft>
              <a:defRPr sz="2065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2148461" rtl="0" eaLnBrk="0" fontAlgn="base" hangingPunct="0">
              <a:spcBef>
                <a:spcPct val="0"/>
              </a:spcBef>
              <a:spcAft>
                <a:spcPct val="0"/>
              </a:spcAft>
              <a:defRPr sz="2065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2148461" rtl="0" eaLnBrk="0" fontAlgn="base" hangingPunct="0">
              <a:spcBef>
                <a:spcPct val="0"/>
              </a:spcBef>
              <a:spcAft>
                <a:spcPct val="0"/>
              </a:spcAft>
              <a:defRPr sz="2065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2148461" rtl="0" eaLnBrk="0" fontAlgn="base" hangingPunct="0">
              <a:spcBef>
                <a:spcPct val="0"/>
              </a:spcBef>
              <a:spcAft>
                <a:spcPct val="0"/>
              </a:spcAft>
              <a:defRPr sz="2065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391866" algn="ctr" defTabSz="2148461" rtl="0" fontAlgn="base">
              <a:spcBef>
                <a:spcPct val="0"/>
              </a:spcBef>
              <a:spcAft>
                <a:spcPct val="0"/>
              </a:spcAft>
              <a:defRPr sz="2065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783732" algn="ctr" defTabSz="2148461" rtl="0" fontAlgn="base">
              <a:spcBef>
                <a:spcPct val="0"/>
              </a:spcBef>
              <a:spcAft>
                <a:spcPct val="0"/>
              </a:spcAft>
              <a:defRPr sz="2065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175598" algn="ctr" defTabSz="2148461" rtl="0" fontAlgn="base">
              <a:spcBef>
                <a:spcPct val="0"/>
              </a:spcBef>
              <a:spcAft>
                <a:spcPct val="0"/>
              </a:spcAft>
              <a:defRPr sz="2065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567464" algn="ctr" defTabSz="2148461" rtl="0" fontAlgn="base">
              <a:spcBef>
                <a:spcPct val="0"/>
              </a:spcBef>
              <a:spcAft>
                <a:spcPct val="0"/>
              </a:spcAft>
              <a:defRPr sz="20656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3790760" eaLnBrk="1" hangingPunct="1">
              <a:spcBef>
                <a:spcPts val="0"/>
              </a:spcBef>
              <a:spcAft>
                <a:spcPts val="0"/>
              </a:spcAft>
            </a:pPr>
            <a:endParaRPr lang="en-US" altLang="en-US" sz="3428" i="1" dirty="0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221997-E2C6-4704-A78D-6ED6BC1ACE52}"/>
              </a:ext>
            </a:extLst>
          </p:cNvPr>
          <p:cNvSpPr/>
          <p:nvPr/>
        </p:nvSpPr>
        <p:spPr>
          <a:xfrm>
            <a:off x="2634761" y="2463257"/>
            <a:ext cx="46742840" cy="563542"/>
          </a:xfrm>
          <a:prstGeom prst="rect">
            <a:avLst/>
          </a:prstGeom>
          <a:solidFill>
            <a:srgbClr val="1A7C94"/>
          </a:solidFill>
          <a:ln w="12700" cap="flat" cmpd="sng" algn="ctr">
            <a:solidFill>
              <a:srgbClr val="1A7C9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29184" tIns="164592" rIns="329184" bIns="16459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8500" b="1" i="1" kern="0" dirty="0">
              <a:solidFill>
                <a:prstClr val="whit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FCD1E-CCB2-4491-8C8C-E22A2539E391}"/>
              </a:ext>
            </a:extLst>
          </p:cNvPr>
          <p:cNvSpPr txBox="1"/>
          <p:nvPr/>
        </p:nvSpPr>
        <p:spPr>
          <a:xfrm>
            <a:off x="3197432" y="3173939"/>
            <a:ext cx="44978268" cy="348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90760">
              <a:lnSpc>
                <a:spcPct val="120000"/>
              </a:lnSpc>
            </a:pPr>
            <a:r>
              <a:rPr lang="en-US" altLang="en-US" sz="6700" b="1" dirty="0"/>
              <a:t>Iterative Refinement of an Open-Source Ecological Momentary Assessment App for Adolescents and Young Adults with Cancer</a:t>
            </a:r>
          </a:p>
          <a:p>
            <a:pPr algn="ctr" defTabSz="3790760">
              <a:spcAft>
                <a:spcPts val="400"/>
              </a:spcAft>
            </a:pP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Annisa M. Ahmed, B.A.</a:t>
            </a:r>
            <a:r>
              <a:rPr lang="en-US" altLang="en-US" sz="4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, Mashfiqui Rabbi, Ph.D.</a:t>
            </a:r>
            <a:r>
              <a:rPr lang="en-US" altLang="en-US" sz="4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, Elise McKelvey, M.A.</a:t>
            </a:r>
            <a:r>
              <a:rPr lang="en-US" altLang="en-US" sz="4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1,3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, Liying Huang, Ph.D.</a:t>
            </a:r>
            <a:r>
              <a:rPr lang="en-US" altLang="en-US" sz="4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4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, Linda Fleisher, Ph.D.</a:t>
            </a:r>
            <a:r>
              <a:rPr lang="en-US" altLang="en-US" sz="4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5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, Lisa A. Schwartz, Ph.D.</a:t>
            </a:r>
            <a:r>
              <a:rPr lang="en-US" altLang="en-US" sz="4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1,6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</a:p>
          <a:p>
            <a:pPr algn="ctr" defTabSz="3790760">
              <a:spcAft>
                <a:spcPts val="400"/>
              </a:spcAft>
            </a:pP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Lamia P. Barakat, Ph.D.</a:t>
            </a:r>
            <a:r>
              <a:rPr lang="en-US" altLang="en-US" sz="4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1,6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, Susan A. Murphy, Ph.D.</a:t>
            </a:r>
            <a:r>
              <a:rPr lang="en-US" altLang="en-US" sz="4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, &amp; Alexandra M. Psihogios, Ph.D.</a:t>
            </a:r>
            <a:r>
              <a:rPr lang="en-US" altLang="en-US" sz="4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1,6</a:t>
            </a:r>
            <a:r>
              <a:rPr lang="en-US" alt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endParaRPr lang="en-US" altLang="en-US" sz="4400" baseline="300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 defTabSz="3790760"/>
            <a:r>
              <a:rPr lang="en-US" altLang="en-US" sz="2000" b="1" baseline="300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algn="ctr" defTabSz="3790760">
              <a:spcAft>
                <a:spcPts val="400"/>
              </a:spcAft>
            </a:pPr>
            <a:r>
              <a:rPr lang="en-US" altLang="en-US" sz="3200" baseline="30000" dirty="0">
                <a:latin typeface="Arial" panose="020B0604020202020204" pitchFamily="34" charset="0"/>
              </a:rPr>
              <a:t>1</a:t>
            </a:r>
            <a:r>
              <a:rPr lang="en-US" altLang="en-US" sz="3200" dirty="0">
                <a:latin typeface="Arial" panose="020B0604020202020204" pitchFamily="34" charset="0"/>
              </a:rPr>
              <a:t>The Children’</a:t>
            </a:r>
            <a:r>
              <a:rPr lang="en-US" altLang="ja-JP" sz="3200" dirty="0">
                <a:latin typeface="Arial" panose="020B0604020202020204" pitchFamily="34" charset="0"/>
              </a:rPr>
              <a:t>s Hospital of Philadelphia, </a:t>
            </a:r>
            <a:r>
              <a:rPr lang="en-US" altLang="ja-JP" sz="3200" baseline="30000" dirty="0">
                <a:latin typeface="Arial" panose="020B0604020202020204" pitchFamily="34" charset="0"/>
              </a:rPr>
              <a:t>2</a:t>
            </a:r>
            <a:r>
              <a:rPr lang="en-US" altLang="ja-JP" sz="3200" dirty="0">
                <a:latin typeface="Arial" panose="020B0604020202020204" pitchFamily="34" charset="0"/>
              </a:rPr>
              <a:t>Harvard University, </a:t>
            </a:r>
            <a:r>
              <a:rPr lang="en-US" altLang="ja-JP" sz="3200" baseline="30000" dirty="0">
                <a:latin typeface="Arial" panose="020B0604020202020204" pitchFamily="34" charset="0"/>
              </a:rPr>
              <a:t>3</a:t>
            </a:r>
            <a:r>
              <a:rPr lang="en-US" altLang="ja-JP" sz="3200" dirty="0">
                <a:latin typeface="Arial" panose="020B0604020202020204" pitchFamily="34" charset="0"/>
              </a:rPr>
              <a:t>La Salle University, </a:t>
            </a:r>
            <a:r>
              <a:rPr lang="en-US" altLang="ja-JP" sz="3200" baseline="30000" dirty="0">
                <a:latin typeface="Arial" panose="020B0604020202020204" pitchFamily="34" charset="0"/>
              </a:rPr>
              <a:t>4</a:t>
            </a:r>
            <a:r>
              <a:rPr lang="en-US" altLang="ja-JP" sz="3200" dirty="0">
                <a:latin typeface="Arial" panose="020B0604020202020204" pitchFamily="34" charset="0"/>
              </a:rPr>
              <a:t>Pennsylvania State University, </a:t>
            </a:r>
            <a:r>
              <a:rPr lang="en-US" altLang="ja-JP" sz="32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lang="en-US" altLang="ja-JP" sz="3200" dirty="0">
                <a:solidFill>
                  <a:prstClr val="black"/>
                </a:solidFill>
                <a:latin typeface="Arial" panose="020B0604020202020204" pitchFamily="34" charset="0"/>
              </a:rPr>
              <a:t>Fox Chase Cancer Center, </a:t>
            </a:r>
            <a:r>
              <a:rPr lang="en-US" altLang="ja-JP" sz="32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en-US" altLang="ja-JP" sz="3200" dirty="0">
                <a:solidFill>
                  <a:prstClr val="black"/>
                </a:solidFill>
                <a:latin typeface="Arial" panose="020B0604020202020204" pitchFamily="34" charset="0"/>
              </a:rPr>
              <a:t>University of Pennsylvania Perelman School of Medicine</a:t>
            </a:r>
            <a:endParaRPr lang="en-US" altLang="en-US" sz="3600" i="1" dirty="0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B7F49-720D-4F2D-952D-75868AE63A54}"/>
              </a:ext>
            </a:extLst>
          </p:cNvPr>
          <p:cNvSpPr txBox="1"/>
          <p:nvPr/>
        </p:nvSpPr>
        <p:spPr>
          <a:xfrm>
            <a:off x="3080685" y="7288577"/>
            <a:ext cx="12643788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4846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1F497D"/>
                </a:solidFill>
                <a:latin typeface="+mj-lt"/>
              </a:rPr>
              <a:t>INTRODUCTION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Adolescents and young adults (AYA) with cancer demonstrate suboptimal medication adherence, which can negatively impact the efficacy of their treatment 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Little is known how contextual time-varying variables impact daily oral chemotherapy adherence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Ecological momentary assessment (EMA) involves recurring surveys of behaviors/experiences in real time, and is uniquely equipped to address this gap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b="1" dirty="0">
                <a:solidFill>
                  <a:srgbClr val="1F497D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Objective</a:t>
            </a:r>
            <a:r>
              <a:rPr lang="en-US" sz="4000" dirty="0">
                <a:solidFill>
                  <a:srgbClr val="1F497D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To illustrate the iterative refinement of an existing EMA app—“SARA,” originally developed for AYA at-risk for substance abuse and designed to incentivize engagement—for AYA with cancer (“ADAPTS”) </a:t>
            </a:r>
            <a:endParaRPr lang="en-US" altLang="en-US" sz="1400" dirty="0">
              <a:solidFill>
                <a:srgbClr val="1F497D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56366-ED24-43DF-A144-7C30CA81BA42}"/>
              </a:ext>
            </a:extLst>
          </p:cNvPr>
          <p:cNvSpPr txBox="1"/>
          <p:nvPr/>
        </p:nvSpPr>
        <p:spPr>
          <a:xfrm>
            <a:off x="3080685" y="16340292"/>
            <a:ext cx="12643788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4846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1F497D"/>
                </a:solidFill>
                <a:latin typeface="+mj-lt"/>
              </a:rPr>
              <a:t>METHODS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SARA is an open-source EMA app that delivers 30-days of surveys and micro-randomizes various engagement strategies (e.g., memes, quotes)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Informed by user-centered design and agile science principles, the refinement of SARA for AYA with cancer involved 3 stages over 8 months: 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1) Multi-disciplinary team meetings to identify necessary app modifications, then selecting and vetting new engagement content with AYA with and without cancer, and oncology research staff 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=33 responses)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2) 1-month internal pilot test with behavioral oncology research staff (e.g., faculty, post-docs;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=8)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1-month pilot with end user AYA with cancer (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=10, 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age=16.5)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0133B6-5C0A-4D26-A7B6-276BA150772C}"/>
              </a:ext>
            </a:extLst>
          </p:cNvPr>
          <p:cNvSpPr txBox="1"/>
          <p:nvPr/>
        </p:nvSpPr>
        <p:spPr>
          <a:xfrm>
            <a:off x="36181710" y="7288577"/>
            <a:ext cx="12643788" cy="18220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4846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1F497D"/>
                </a:solidFill>
                <a:latin typeface="+mj-lt"/>
              </a:rPr>
              <a:t>RESULTS</a:t>
            </a:r>
            <a:endParaRPr lang="en-US" sz="3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Stage 1 Results (Stakeholder Needs/Feedback)</a:t>
            </a:r>
          </a:p>
          <a:p>
            <a:pPr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Expanded the virtual environment to accommodate a longer EMA period by adding new levels</a:t>
            </a:r>
          </a:p>
          <a:p>
            <a:pPr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Added a new engagement feature that reminds participants that their EMA responses will benefit others (altruistic messages)</a:t>
            </a:r>
          </a:p>
          <a:p>
            <a:pPr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Updated memes/quotes to be contemporary and narrow to the most highly rated</a:t>
            </a:r>
          </a:p>
          <a:p>
            <a:pPr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Selected 66 memes and 100 quotes from social media/web, vetted by stakeholders on a 4-point rating scale and retain the most highly rated (31 memes and 72 quotes; M 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3.2 )</a:t>
            </a:r>
          </a:p>
          <a:p>
            <a:pPr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Developed a parallel caregiver version</a:t>
            </a:r>
          </a:p>
          <a:p>
            <a:pPr defTabSz="187769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2148461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Stage 2 Results (Internal Pilot)</a:t>
            </a:r>
          </a:p>
          <a:p>
            <a:pPr lvl="0" defTabSz="214846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Fixed technical issues (e.g., offline survey submission error, back button survey bug)</a:t>
            </a:r>
          </a:p>
          <a:p>
            <a:pPr lvl="0" defTabSz="214846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Accommodated suggestions for improving app functionality (e.g., storing previously received incentives in a feed, adding educational content that clarified the app’s functionality)</a:t>
            </a:r>
          </a:p>
          <a:p>
            <a:pPr lvl="0" defTabSz="2148461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Stage 3 Results (Pilot Test with End Users)</a:t>
            </a:r>
          </a:p>
          <a:p>
            <a:pPr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Discovered and resolved additional technical issues (e.g., notification glitch, money glitch),</a:t>
            </a:r>
          </a:p>
          <a:p>
            <a:pPr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AYA expressed satisfaction with the content and showed high completion rates on average (M=79%, Range=34%-100%)</a:t>
            </a:r>
            <a:endParaRPr lang="en-US" sz="40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47E20B-86FE-4A42-91C3-769FB3D2A8EF}"/>
              </a:ext>
            </a:extLst>
          </p:cNvPr>
          <p:cNvSpPr txBox="1"/>
          <p:nvPr/>
        </p:nvSpPr>
        <p:spPr>
          <a:xfrm>
            <a:off x="36181710" y="24989569"/>
            <a:ext cx="1264378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4846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1F497D"/>
                </a:solidFill>
                <a:latin typeface="+mj-lt"/>
              </a:rPr>
              <a:t>DISCUSSION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rapid, iterative development process led to a more functional and appealing app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Refining an open-source EMA app had many advantages (i.e., generalizability, low cost, lessons learned from the initial trial)</a:t>
            </a:r>
          </a:p>
          <a:p>
            <a:pPr lvl="0" defTabSz="187769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now enrolling participants and will discuss our protocol for micro-randomizing engagement features (see Figure 1)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60374D-66DA-4071-8B32-61A271600224}"/>
              </a:ext>
            </a:extLst>
          </p:cNvPr>
          <p:cNvSpPr txBox="1"/>
          <p:nvPr/>
        </p:nvSpPr>
        <p:spPr>
          <a:xfrm>
            <a:off x="17415854" y="7293408"/>
            <a:ext cx="12643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4846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1F497D"/>
                </a:solidFill>
                <a:latin typeface="+mj-lt"/>
              </a:rPr>
              <a:t>DEVELOPMENT OF ADAPTS</a:t>
            </a:r>
            <a:r>
              <a:rPr lang="en-US" sz="3800" dirty="0">
                <a:solidFill>
                  <a:prstClr val="black"/>
                </a:solidFill>
                <a:latin typeface="+mj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805594-A086-4D5D-9942-E3027E5D9E2F}"/>
              </a:ext>
            </a:extLst>
          </p:cNvPr>
          <p:cNvSpPr txBox="1"/>
          <p:nvPr/>
        </p:nvSpPr>
        <p:spPr>
          <a:xfrm>
            <a:off x="17964505" y="15874648"/>
            <a:ext cx="16083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877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was expanded with two additional environments (</a:t>
            </a:r>
            <a:r>
              <a:rPr lang="en-US" sz="3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9CE626-FACA-4F4F-AA3D-A57A9E055B06}"/>
              </a:ext>
            </a:extLst>
          </p:cNvPr>
          <p:cNvSpPr txBox="1"/>
          <p:nvPr/>
        </p:nvSpPr>
        <p:spPr>
          <a:xfrm>
            <a:off x="37498448" y="31177835"/>
            <a:ext cx="10010312" cy="110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48461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This study was funded by the National Cancer Institute (K08CA241335; PI: Psihogios)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A70E47-34DB-4C39-A006-3965AB1149AA}"/>
              </a:ext>
            </a:extLst>
          </p:cNvPr>
          <p:cNvSpPr txBox="1"/>
          <p:nvPr/>
        </p:nvSpPr>
        <p:spPr>
          <a:xfrm>
            <a:off x="3197432" y="26310422"/>
            <a:ext cx="12643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48461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Figure 1. Micro-Randomized Procedures for ADAPTS</a:t>
            </a:r>
            <a:endParaRPr lang="en-US" sz="2400" b="1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315A3BD-CDB1-494D-B377-58B5DE340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195" y="7362780"/>
            <a:ext cx="853958" cy="85395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8C96715-4288-49FD-A657-55C5834D7560}"/>
              </a:ext>
            </a:extLst>
          </p:cNvPr>
          <p:cNvPicPr/>
          <p:nvPr/>
        </p:nvPicPr>
        <p:blipFill>
          <a:blip r:embed="rId7" cstate="print">
            <a:duotone>
              <a:prstClr val="black"/>
              <a:srgbClr val="C2DEF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18376">
            <a:off x="16936958" y="24096699"/>
            <a:ext cx="2517954" cy="22991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F3EBEA67-0B19-46A8-9412-0679CFB78F82}"/>
              </a:ext>
            </a:extLst>
          </p:cNvPr>
          <p:cNvSpPr txBox="1"/>
          <p:nvPr/>
        </p:nvSpPr>
        <p:spPr>
          <a:xfrm>
            <a:off x="16853746" y="26659954"/>
            <a:ext cx="41155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877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Included an extra 8 PM EMA reminder, added features that clarify the app’s functionality (</a:t>
            </a:r>
            <a:r>
              <a:rPr lang="en-US" sz="3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AC15250-E1CD-47FB-97CA-A17AAF9B4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7823" y="8344426"/>
            <a:ext cx="16580916" cy="740253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61BEA03-E643-4FC7-83C9-0816AF4B6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822" y="27171854"/>
            <a:ext cx="13001602" cy="519452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5AA0C2F-6693-4591-B46C-868D9C02E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62361" y="16856264"/>
            <a:ext cx="15639667" cy="713629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F4EFAED-11BA-40C3-B942-B5641B3261F4}"/>
              </a:ext>
            </a:extLst>
          </p:cNvPr>
          <p:cNvPicPr/>
          <p:nvPr/>
        </p:nvPicPr>
        <p:blipFill>
          <a:blip r:embed="rId7" cstate="print">
            <a:duotone>
              <a:prstClr val="black"/>
              <a:srgbClr val="C2DEF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9312">
            <a:off x="16992094" y="13157037"/>
            <a:ext cx="2942060" cy="397962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0D30B03F-7D6D-4CEA-9E8B-B1E2F305B4F0}"/>
              </a:ext>
            </a:extLst>
          </p:cNvPr>
          <p:cNvSpPr txBox="1"/>
          <p:nvPr/>
        </p:nvSpPr>
        <p:spPr>
          <a:xfrm>
            <a:off x="21085433" y="21900346"/>
            <a:ext cx="835012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877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Incorporated contemporary/highly rated memes/celebrity quotes, added altruistic message reward (</a:t>
            </a:r>
            <a:r>
              <a:rPr lang="en-US" sz="3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1);</a:t>
            </a:r>
          </a:p>
          <a:p>
            <a:pPr lvl="0" algn="ctr" defTabSz="1877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a feed for all earned content (</a:t>
            </a:r>
            <a:r>
              <a:rPr lang="en-US" sz="3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2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algn="ctr" defTabSz="187769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91EDF630-2284-4A42-8E7A-CD1F3E04E3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33386" y="24989569"/>
            <a:ext cx="13710240" cy="7345174"/>
          </a:xfrm>
          <a:prstGeom prst="rect">
            <a:avLst/>
          </a:prstGeom>
        </p:spPr>
      </p:pic>
      <p:pic>
        <p:nvPicPr>
          <p:cNvPr id="6" name="SBM Audio">
            <a:hlinkClick r:id="" action="ppaction://media"/>
            <a:extLst>
              <a:ext uri="{FF2B5EF4-FFF2-40B4-BE49-F238E27FC236}">
                <a16:creationId xmlns:a16="http://schemas.microsoft.com/office/drawing/2014/main" id="{B2A4032D-E92E-454D-B511-FEAF6563E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933551" y="297108"/>
            <a:ext cx="1891947" cy="18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SBM Poster_AMP edits</Template>
  <TotalTime>780</TotalTime>
  <Words>784</Words>
  <Application>Microsoft Office PowerPoint</Application>
  <PresentationFormat>Custom</PresentationFormat>
  <Paragraphs>54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Verdana</vt:lpstr>
      <vt:lpstr>1_Office Theme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Ahmed, Annisa</dc:creator>
  <cp:lastModifiedBy>Jackson, Jessamyn</cp:lastModifiedBy>
  <cp:revision>20</cp:revision>
  <dcterms:created xsi:type="dcterms:W3CDTF">2021-03-18T16:01:48Z</dcterms:created>
  <dcterms:modified xsi:type="dcterms:W3CDTF">2021-05-20T13:25:12Z</dcterms:modified>
</cp:coreProperties>
</file>