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2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B24C"/>
    <a:srgbClr val="7030A0"/>
    <a:srgbClr val="AE7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90"/>
  </p:normalViewPr>
  <p:slideViewPr>
    <p:cSldViewPr snapToGrid="0" snapToObjects="1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50D51-D27F-1647-8F9D-17F83CADF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E43B92-D3C7-6445-B9AC-20056E3C6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56E18-03D1-D84A-A991-D93554474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8043-CCD8-3E41-961D-0C1B39E6B5A7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98D2E-FAB5-1B43-98BB-C3D7D5AB2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C628A-120F-5246-82A1-B92CDA766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6FAA-C445-784F-83C6-A4E3C7AEB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113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3B7F4-3C0F-7942-A831-AE953CE6F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AA417-CD71-BF43-A5E4-897C00E50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0D4B8-7FAA-A94D-8AE5-9BF867DE7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8043-CCD8-3E41-961D-0C1B39E6B5A7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DFEEAA-93FF-1541-AB74-5843CA105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2ECB9-B7F9-8E4D-80DF-7F4016346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6FAA-C445-784F-83C6-A4E3C7AEB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77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D406F-4FFD-9548-8BB5-5A1F42726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2C3ED4-0627-4C4D-8EF1-5F4F157B8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D52842-1925-B840-8A2D-7E6D64C64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8043-CCD8-3E41-961D-0C1B39E6B5A7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17068-1397-B84C-B484-7836175B8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79549-F5FB-AD4C-A2A9-BD17B040C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6FAA-C445-784F-83C6-A4E3C7AEB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46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4F570-7309-5E43-9EB7-6EB51F201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2CED5-86B4-C44C-AF5B-FBA837C8F4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A622F4-8B2B-6146-99FC-D64E1E4FF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6919F-6DAB-E24B-943C-15024726A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8043-CCD8-3E41-961D-0C1B39E6B5A7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67F685-12A1-1949-A7E8-FACD9B75E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D552F1-3BAA-FC48-9099-5C31EA024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6FAA-C445-784F-83C6-A4E3C7AEB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02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B2F81-5A17-234F-BF7D-CEDB24A10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27600-61A1-0A4C-AC66-C855C4D2D9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49EDEA-2765-5B44-B727-6FBB1CA11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2E8CFA-BEB1-8343-A026-DEC172CC18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1E46F4-7F24-5C49-8876-99ABE3C161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CD9B2D-ACBC-BC44-BA7E-FC7E491CD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8043-CCD8-3E41-961D-0C1B39E6B5A7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EA1788-DD65-3F48-AFDF-F4481E350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2FD842-4122-CF49-B81D-DC69629F0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6FAA-C445-784F-83C6-A4E3C7AEB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2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324E2-0DC7-4641-99AE-0C96CE8B2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5D5534-A17A-2444-BB7D-596E3A033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8043-CCD8-3E41-961D-0C1B39E6B5A7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4F7729-CB11-D147-8018-298AE2BA5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5F905-55E4-7042-B689-500901AE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6FAA-C445-784F-83C6-A4E3C7AEB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241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43878-D816-CB4F-9B4F-1C2E84301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8043-CCD8-3E41-961D-0C1B39E6B5A7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C66813-EC08-4F45-84C6-448192814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5EEF41-8039-6644-9282-61CCBB8DD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6FAA-C445-784F-83C6-A4E3C7AEB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964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05BE5-CA3C-6549-AC53-8624BFFA6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DF7F2-C373-3D47-ADC8-73032B41D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CE5EB-1FD7-E440-A50A-CB5FC4866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9249E-5F30-3E43-BA81-003B2AE76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8043-CCD8-3E41-961D-0C1B39E6B5A7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B4778C-4CA6-FA4B-B346-73DCFAA8A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6D1778-4835-7444-8F17-E07F61717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6FAA-C445-784F-83C6-A4E3C7AEB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109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FA87-6E98-FB4F-B018-855B89F97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3EA0DC-89E7-7049-82AF-8745A9BF37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C77C6-BAE6-2545-99AF-F848BE807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7A7E6F-0B85-BF4C-8827-149AB1E47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8043-CCD8-3E41-961D-0C1B39E6B5A7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5B729E-89BB-684F-B090-B64C40E4E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5A2F59-EDAC-3944-864D-0F6D985B1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6FAA-C445-784F-83C6-A4E3C7AEB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812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50A67-009A-4942-8674-3A07FA6AC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3B6001-30F0-B94B-8D27-02E8EBFC51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20716-62AF-A14B-B1F2-90276E00A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8043-CCD8-3E41-961D-0C1B39E6B5A7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0B8C3-923B-8F41-BD53-B12EC625D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7B5CD-A6C9-344A-9AF7-367E5E855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6FAA-C445-784F-83C6-A4E3C7AEB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829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3C4720-884C-9948-A19C-047EF8A7E0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9E61B1-441E-9046-A2D5-F026E30527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54570-8437-7B4C-8496-719B085D4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8043-CCD8-3E41-961D-0C1B39E6B5A7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D2C66-6247-034E-870F-02BBF7585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8611C-53A9-AF4A-A4C4-4C066CC82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E6FAA-C445-784F-83C6-A4E3C7AEB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876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1E9E68-4037-9E4E-AF2B-C693B6B09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FEB24C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0516F-93D5-0942-8B96-E25C99D6C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052DC-CA66-2F47-81B8-9D5AFA65B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fld id="{62538043-CCD8-3E41-961D-0C1B39E6B5A7}" type="datetimeFigureOut">
              <a:rPr lang="en-US" smtClean="0"/>
              <a:pPr/>
              <a:t>8/9/2019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F1B24-7EF2-5340-AE64-FDD53402A1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fld id="{007E6FAA-C445-784F-83C6-A4E3C7AEBC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625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Futura Medium" panose="020B0602020204020303" pitchFamily="34" charset="-79"/>
          <a:ea typeface="+mj-ea"/>
          <a:cs typeface="Futura Medium" panose="020B06020202040203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22344EB-BD72-2E4F-9AE0-174E05C81450}"/>
              </a:ext>
            </a:extLst>
          </p:cNvPr>
          <p:cNvSpPr/>
          <p:nvPr/>
        </p:nvSpPr>
        <p:spPr>
          <a:xfrm>
            <a:off x="338666" y="1524000"/>
            <a:ext cx="11675533" cy="1887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CD83A41-A126-AB4C-B6E3-970F35DED8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78000"/>
          </a:blip>
          <a:stretch>
            <a:fillRect/>
          </a:stretch>
        </p:blipFill>
        <p:spPr>
          <a:xfrm>
            <a:off x="4224867" y="1854283"/>
            <a:ext cx="3987800" cy="1413586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5FA76EA-59D7-8248-BC76-A618F5AC5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67" y="144862"/>
            <a:ext cx="11815232" cy="1184988"/>
          </a:xfrm>
          <a:solidFill>
            <a:srgbClr val="FEB24C">
              <a:alpha val="43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en-US" sz="3400" dirty="0"/>
              <a:t>Personalizing Intervention Probabilities By Pooling</a:t>
            </a:r>
            <a:br>
              <a:rPr lang="en-US" sz="3400" dirty="0"/>
            </a:br>
            <a:r>
              <a:rPr lang="en-US" sz="2200" dirty="0"/>
              <a:t>Sabina Tomkins</a:t>
            </a:r>
            <a:r>
              <a:rPr lang="en-US" sz="2200" baseline="30000" dirty="0"/>
              <a:t>1</a:t>
            </a:r>
            <a:r>
              <a:rPr lang="en-US" sz="2200" dirty="0"/>
              <a:t>, </a:t>
            </a:r>
            <a:r>
              <a:rPr lang="en-US" sz="2200"/>
              <a:t>Predrag</a:t>
            </a:r>
            <a:r>
              <a:rPr lang="en-US" sz="2200" dirty="0"/>
              <a:t> Klasnja</a:t>
            </a:r>
            <a:r>
              <a:rPr lang="en-US" sz="2200" baseline="30000" dirty="0"/>
              <a:t>2</a:t>
            </a:r>
            <a:r>
              <a:rPr lang="en-US" sz="2200" dirty="0"/>
              <a:t>, Susan Murphy</a:t>
            </a:r>
            <a:r>
              <a:rPr lang="en-US" sz="2200" baseline="30000" dirty="0"/>
              <a:t>1</a:t>
            </a:r>
            <a:br>
              <a:rPr lang="en-US" sz="2200" dirty="0"/>
            </a:br>
            <a:r>
              <a:rPr lang="en-US" sz="2200" dirty="0"/>
              <a:t>Harvard University</a:t>
            </a:r>
            <a:r>
              <a:rPr lang="en-US" sz="2200" baseline="30000" dirty="0"/>
              <a:t>1</a:t>
            </a:r>
            <a:r>
              <a:rPr lang="en-US" sz="2200" dirty="0"/>
              <a:t>, University of Michigan</a:t>
            </a:r>
            <a:r>
              <a:rPr lang="en-US" sz="2200" baseline="30000" dirty="0"/>
              <a:t>2</a:t>
            </a:r>
            <a:endParaRPr lang="en-US" sz="2200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9576B5-1B14-F442-8FF8-58E34B661BCB}"/>
              </a:ext>
            </a:extLst>
          </p:cNvPr>
          <p:cNvSpPr txBox="1"/>
          <p:nvPr/>
        </p:nvSpPr>
        <p:spPr>
          <a:xfrm>
            <a:off x="1016000" y="1668524"/>
            <a:ext cx="368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Goal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-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determine how many times target context will occur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9A36F7-A1AD-6B4D-B23A-8C3C3CB1624F}"/>
              </a:ext>
            </a:extLst>
          </p:cNvPr>
          <p:cNvSpPr txBox="1"/>
          <p:nvPr/>
        </p:nvSpPr>
        <p:spPr>
          <a:xfrm>
            <a:off x="8212667" y="2114800"/>
            <a:ext cx="38015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Intervene probabilistically – where p ~ budget / remaining number of sedentary periods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2D4DEF-0830-F340-AA9B-54A573CC6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356" y="3471586"/>
            <a:ext cx="1468778" cy="827481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73626A4F-ACE6-A549-8D91-F7BE1C23DE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4104" y="3476342"/>
            <a:ext cx="420345" cy="817969"/>
          </a:xfrm>
          <a:prstGeom prst="rect">
            <a:avLst/>
          </a:prstGeom>
        </p:spPr>
      </p:pic>
      <p:pic>
        <p:nvPicPr>
          <p:cNvPr id="14" name="Graphic 13" descr="Crying Face with Solid Fill">
            <a:extLst>
              <a:ext uri="{FF2B5EF4-FFF2-40B4-BE49-F238E27FC236}">
                <a16:creationId xmlns:a16="http://schemas.microsoft.com/office/drawing/2014/main" id="{69481186-44FC-0149-BB4C-045AB9BF5E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81576" y="3428126"/>
            <a:ext cx="914400" cy="914400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85AA1CB8-B1ED-4349-8006-12844F1857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9696" y="4760623"/>
            <a:ext cx="2472267" cy="16481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4BF7AD5-60EC-EF48-B61C-E153BD0FD02A}"/>
              </a:ext>
            </a:extLst>
          </p:cNvPr>
          <p:cNvSpPr txBox="1"/>
          <p:nvPr/>
        </p:nvSpPr>
        <p:spPr>
          <a:xfrm>
            <a:off x="198967" y="5209576"/>
            <a:ext cx="3801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Exploit </a:t>
            </a:r>
            <a:r>
              <a:rPr lang="en-US" sz="2000" dirty="0">
                <a:solidFill>
                  <a:srgbClr val="7030A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similarities between people</a:t>
            </a:r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5E03DA5F-DF4E-6F4D-B58E-DA3283F63C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5694" y="4819007"/>
            <a:ext cx="2758506" cy="183900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954EFE6-3009-DC46-A78A-5A624D466553}"/>
              </a:ext>
            </a:extLst>
          </p:cNvPr>
          <p:cNvSpPr txBox="1"/>
          <p:nvPr/>
        </p:nvSpPr>
        <p:spPr>
          <a:xfrm>
            <a:off x="5652993" y="4760623"/>
            <a:ext cx="38015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Two </a:t>
            </a:r>
            <a:r>
              <a:rPr lang="en-US" sz="2000" dirty="0">
                <a:solidFill>
                  <a:srgbClr val="7030A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forms of pooling</a:t>
            </a:r>
          </a:p>
          <a:p>
            <a:pPr marL="457200" indent="-457200">
              <a:buAutoNum type="arabicParenR"/>
            </a:pPr>
            <a:r>
              <a:rPr lang="en-US" sz="2000" dirty="0">
                <a:solidFill>
                  <a:srgbClr val="7030A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Multi-task Gaussian Process</a:t>
            </a:r>
          </a:p>
          <a:p>
            <a:pPr marL="457200" indent="-457200">
              <a:buAutoNum type="arabicParenR"/>
            </a:pPr>
            <a:r>
              <a:rPr lang="en-US" sz="2000" dirty="0">
                <a:solidFill>
                  <a:srgbClr val="7030A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Weighted regressors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79373C-1B09-4E41-AF29-C67A5C3F456F}"/>
              </a:ext>
            </a:extLst>
          </p:cNvPr>
          <p:cNvSpPr txBox="1"/>
          <p:nvPr/>
        </p:nvSpPr>
        <p:spPr>
          <a:xfrm>
            <a:off x="5652854" y="5882141"/>
            <a:ext cx="3602840" cy="830997"/>
          </a:xfrm>
          <a:prstGeom prst="rect">
            <a:avLst/>
          </a:prstGeom>
          <a:solidFill>
            <a:schemeClr val="bg1"/>
          </a:solidFill>
          <a:ln>
            <a:solidFill>
              <a:srgbClr val="FEB24C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Pooling helps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–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results vary with training windows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18D8D34-342D-6944-A5A9-D9374D773F33}"/>
              </a:ext>
            </a:extLst>
          </p:cNvPr>
          <p:cNvSpPr/>
          <p:nvPr/>
        </p:nvSpPr>
        <p:spPr>
          <a:xfrm>
            <a:off x="198967" y="3351766"/>
            <a:ext cx="11815232" cy="1136695"/>
          </a:xfrm>
          <a:prstGeom prst="rect">
            <a:avLst/>
          </a:prstGeom>
          <a:solidFill>
            <a:srgbClr val="FEB24C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4C18C3-383A-F04F-88EB-DD837FFAD846}"/>
              </a:ext>
            </a:extLst>
          </p:cNvPr>
          <p:cNvSpPr txBox="1"/>
          <p:nvPr/>
        </p:nvSpPr>
        <p:spPr>
          <a:xfrm>
            <a:off x="2654300" y="3531383"/>
            <a:ext cx="3801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People are </a:t>
            </a:r>
            <a:r>
              <a:rPr lang="en-US" sz="2000" b="1" dirty="0">
                <a:solidFill>
                  <a:srgbClr val="7030A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different</a:t>
            </a:r>
            <a:r>
              <a:rPr lang="en-US" sz="2000" dirty="0">
                <a:solidFill>
                  <a:srgbClr val="7030A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– we want </a:t>
            </a:r>
            <a:r>
              <a:rPr lang="en-US" sz="2000" b="1" dirty="0">
                <a:solidFill>
                  <a:srgbClr val="7030A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personalized</a:t>
            </a:r>
            <a:r>
              <a:rPr lang="en-US" sz="2000" dirty="0">
                <a:solidFill>
                  <a:srgbClr val="7030A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methods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B2FD5-C24E-2747-AD46-4B31BFAA40AB}"/>
              </a:ext>
            </a:extLst>
          </p:cNvPr>
          <p:cNvSpPr txBox="1"/>
          <p:nvPr/>
        </p:nvSpPr>
        <p:spPr>
          <a:xfrm>
            <a:off x="8390467" y="3685271"/>
            <a:ext cx="3801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Not enough data to do quickly</a:t>
            </a:r>
          </a:p>
        </p:txBody>
      </p:sp>
    </p:spTree>
    <p:extLst>
      <p:ext uri="{BB962C8B-B14F-4D97-AF65-F5344CB8AC3E}">
        <p14:creationId xmlns:p14="http://schemas.microsoft.com/office/powerpoint/2010/main" val="2885456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7885</TotalTime>
  <Words>63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Futura Medium</vt:lpstr>
      <vt:lpstr>Gill Sans</vt:lpstr>
      <vt:lpstr>Office Theme</vt:lpstr>
      <vt:lpstr>Personalizing Intervention Probabilities By Pooling Sabina Tomkins1, Predrag Klasnja2, Susan Murphy1 Harvard University1, University of Michigan2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Sabina Tomkins</dc:creator>
  <cp:lastModifiedBy>Jackson, Jessamyn</cp:lastModifiedBy>
  <cp:revision>81</cp:revision>
  <cp:lastPrinted>2018-12-06T03:14:21Z</cp:lastPrinted>
  <dcterms:created xsi:type="dcterms:W3CDTF">2018-09-18T20:20:34Z</dcterms:created>
  <dcterms:modified xsi:type="dcterms:W3CDTF">2019-08-09T17:48:41Z</dcterms:modified>
</cp:coreProperties>
</file>