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945600" cy="16459200"/>
  <p:notesSz cx="6858000" cy="9144000"/>
  <p:defaultTextStyle>
    <a:defPPr>
      <a:defRPr lang="en-US"/>
    </a:defPPr>
    <a:lvl1pPr marL="0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1pPr>
    <a:lvl2pPr marL="1127340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2pPr>
    <a:lvl3pPr marL="2254680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3pPr>
    <a:lvl4pPr marL="3382021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4pPr>
    <a:lvl5pPr marL="4509362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5pPr>
    <a:lvl6pPr marL="5636702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6pPr>
    <a:lvl7pPr marL="6764042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7pPr>
    <a:lvl8pPr marL="7891383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8pPr>
    <a:lvl9pPr marL="9018723" algn="l" defTabSz="1127340" rtl="0" eaLnBrk="1" latinLnBrk="0" hangingPunct="1">
      <a:defRPr sz="44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84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urphy" initials="s" lastIdx="1" clrIdx="0">
    <p:extLst>
      <p:ext uri="{19B8F6BF-5375-455C-9EA6-DF929625EA0E}">
        <p15:presenceInfo xmlns:p15="http://schemas.microsoft.com/office/powerpoint/2012/main" userId="samurph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CF4"/>
    <a:srgbClr val="9EBCDA"/>
    <a:srgbClr val="8856A7"/>
    <a:srgbClr val="E0F3DB"/>
    <a:srgbClr val="E0F3FF"/>
    <a:srgbClr val="43A2BB"/>
    <a:srgbClr val="A8DDB5"/>
    <a:srgbClr val="A8DDFF"/>
    <a:srgbClr val="74A9CF"/>
    <a:srgbClr val="ECE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/>
    <p:restoredTop sz="92527"/>
  </p:normalViewPr>
  <p:slideViewPr>
    <p:cSldViewPr snapToGrid="0" snapToObjects="1">
      <p:cViewPr varScale="1">
        <p:scale>
          <a:sx n="43" d="100"/>
          <a:sy n="43" d="100"/>
        </p:scale>
        <p:origin x="42" y="42"/>
      </p:cViewPr>
      <p:guideLst>
        <p:guide orient="horz" pos="5184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306A7-4AD6-894E-847F-50CB2F9DBC4B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9F619-3D6A-F742-808E-7E12A3957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6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9F619-3D6A-F742-808E-7E12A39575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7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113022"/>
            <a:ext cx="18653760" cy="35280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1" y="9326880"/>
            <a:ext cx="15361921" cy="42062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2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54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382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509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636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764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891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018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55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1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2" y="10576562"/>
            <a:ext cx="18653760" cy="3268980"/>
          </a:xfrm>
        </p:spPr>
        <p:txBody>
          <a:bodyPr anchor="t"/>
          <a:lstStyle>
            <a:lvl1pPr algn="l">
              <a:defRPr sz="98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2" y="6976113"/>
            <a:ext cx="18653760" cy="3600449"/>
          </a:xfrm>
        </p:spPr>
        <p:txBody>
          <a:bodyPr anchor="b"/>
          <a:lstStyle>
            <a:lvl1pPr marL="0" indent="0">
              <a:buNone/>
              <a:defRPr sz="4950">
                <a:solidFill>
                  <a:schemeClr val="tx1">
                    <a:tint val="75000"/>
                  </a:schemeClr>
                </a:solidFill>
              </a:defRPr>
            </a:lvl1pPr>
            <a:lvl2pPr marL="1127340" indent="0">
              <a:buNone/>
              <a:defRPr sz="4450">
                <a:solidFill>
                  <a:schemeClr val="tx1">
                    <a:tint val="75000"/>
                  </a:schemeClr>
                </a:solidFill>
              </a:defRPr>
            </a:lvl2pPr>
            <a:lvl3pPr marL="2254680" indent="0">
              <a:buNone/>
              <a:defRPr sz="3950">
                <a:solidFill>
                  <a:schemeClr val="tx1">
                    <a:tint val="75000"/>
                  </a:schemeClr>
                </a:solidFill>
              </a:defRPr>
            </a:lvl3pPr>
            <a:lvl4pPr marL="3382021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4pPr>
            <a:lvl5pPr marL="4509362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5pPr>
            <a:lvl6pPr marL="5636702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6pPr>
            <a:lvl7pPr marL="6764042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7pPr>
            <a:lvl8pPr marL="7891383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8pPr>
            <a:lvl9pPr marL="9018723" indent="0">
              <a:buNone/>
              <a:defRPr sz="34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3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221" y="16897354"/>
            <a:ext cx="22532341" cy="47796449"/>
          </a:xfrm>
        </p:spPr>
        <p:txBody>
          <a:bodyPr/>
          <a:lstStyle>
            <a:lvl1pPr>
              <a:defRPr sz="6950"/>
            </a:lvl1pPr>
            <a:lvl2pPr>
              <a:defRPr sz="5950"/>
            </a:lvl2pPr>
            <a:lvl3pPr>
              <a:defRPr sz="4950"/>
            </a:lvl3pPr>
            <a:lvl4pPr>
              <a:defRPr sz="4450"/>
            </a:lvl4pPr>
            <a:lvl5pPr>
              <a:defRPr sz="4450"/>
            </a:lvl5pPr>
            <a:lvl6pPr>
              <a:defRPr sz="4450"/>
            </a:lvl6pPr>
            <a:lvl7pPr>
              <a:defRPr sz="4450"/>
            </a:lvl7pPr>
            <a:lvl8pPr>
              <a:defRPr sz="4450"/>
            </a:lvl8pPr>
            <a:lvl9pPr>
              <a:defRPr sz="44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20322" y="16897354"/>
            <a:ext cx="22532341" cy="47796449"/>
          </a:xfrm>
        </p:spPr>
        <p:txBody>
          <a:bodyPr/>
          <a:lstStyle>
            <a:lvl1pPr>
              <a:defRPr sz="6950"/>
            </a:lvl1pPr>
            <a:lvl2pPr>
              <a:defRPr sz="5950"/>
            </a:lvl2pPr>
            <a:lvl3pPr>
              <a:defRPr sz="4950"/>
            </a:lvl3pPr>
            <a:lvl4pPr>
              <a:defRPr sz="4450"/>
            </a:lvl4pPr>
            <a:lvl5pPr>
              <a:defRPr sz="4450"/>
            </a:lvl5pPr>
            <a:lvl6pPr>
              <a:defRPr sz="4450"/>
            </a:lvl6pPr>
            <a:lvl7pPr>
              <a:defRPr sz="4450"/>
            </a:lvl7pPr>
            <a:lvl8pPr>
              <a:defRPr sz="4450"/>
            </a:lvl8pPr>
            <a:lvl9pPr>
              <a:defRPr sz="44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6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59131"/>
            <a:ext cx="19751041" cy="274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2" y="3684272"/>
            <a:ext cx="9696451" cy="1535429"/>
          </a:xfrm>
        </p:spPr>
        <p:txBody>
          <a:bodyPr anchor="b"/>
          <a:lstStyle>
            <a:lvl1pPr marL="0" indent="0">
              <a:buNone/>
              <a:defRPr sz="5950" b="1"/>
            </a:lvl1pPr>
            <a:lvl2pPr marL="1127340" indent="0">
              <a:buNone/>
              <a:defRPr sz="4950" b="1"/>
            </a:lvl2pPr>
            <a:lvl3pPr marL="2254680" indent="0">
              <a:buNone/>
              <a:defRPr sz="4450" b="1"/>
            </a:lvl3pPr>
            <a:lvl4pPr marL="3382021" indent="0">
              <a:buNone/>
              <a:defRPr sz="3950" b="1"/>
            </a:lvl4pPr>
            <a:lvl5pPr marL="4509362" indent="0">
              <a:buNone/>
              <a:defRPr sz="3950" b="1"/>
            </a:lvl5pPr>
            <a:lvl6pPr marL="5636702" indent="0">
              <a:buNone/>
              <a:defRPr sz="3950" b="1"/>
            </a:lvl6pPr>
            <a:lvl7pPr marL="6764042" indent="0">
              <a:buNone/>
              <a:defRPr sz="3950" b="1"/>
            </a:lvl7pPr>
            <a:lvl8pPr marL="7891383" indent="0">
              <a:buNone/>
              <a:defRPr sz="3950" b="1"/>
            </a:lvl8pPr>
            <a:lvl9pPr marL="9018723" indent="0">
              <a:buNone/>
              <a:defRPr sz="39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2" y="5219701"/>
            <a:ext cx="9696451" cy="9483091"/>
          </a:xfrm>
        </p:spPr>
        <p:txBody>
          <a:bodyPr/>
          <a:lstStyle>
            <a:lvl1pPr>
              <a:defRPr sz="5950"/>
            </a:lvl1pPr>
            <a:lvl2pPr>
              <a:defRPr sz="4950"/>
            </a:lvl2pPr>
            <a:lvl3pPr>
              <a:defRPr sz="4450"/>
            </a:lvl3pPr>
            <a:lvl4pPr>
              <a:defRPr sz="3950"/>
            </a:lvl4pPr>
            <a:lvl5pPr>
              <a:defRPr sz="3950"/>
            </a:lvl5pPr>
            <a:lvl6pPr>
              <a:defRPr sz="3950"/>
            </a:lvl6pPr>
            <a:lvl7pPr>
              <a:defRPr sz="3950"/>
            </a:lvl7pPr>
            <a:lvl8pPr>
              <a:defRPr sz="3950"/>
            </a:lvl8pPr>
            <a:lvl9pPr>
              <a:defRPr sz="3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3" y="3684272"/>
            <a:ext cx="9700260" cy="1535429"/>
          </a:xfrm>
        </p:spPr>
        <p:txBody>
          <a:bodyPr anchor="b"/>
          <a:lstStyle>
            <a:lvl1pPr marL="0" indent="0">
              <a:buNone/>
              <a:defRPr sz="5950" b="1"/>
            </a:lvl1pPr>
            <a:lvl2pPr marL="1127340" indent="0">
              <a:buNone/>
              <a:defRPr sz="4950" b="1"/>
            </a:lvl2pPr>
            <a:lvl3pPr marL="2254680" indent="0">
              <a:buNone/>
              <a:defRPr sz="4450" b="1"/>
            </a:lvl3pPr>
            <a:lvl4pPr marL="3382021" indent="0">
              <a:buNone/>
              <a:defRPr sz="3950" b="1"/>
            </a:lvl4pPr>
            <a:lvl5pPr marL="4509362" indent="0">
              <a:buNone/>
              <a:defRPr sz="3950" b="1"/>
            </a:lvl5pPr>
            <a:lvl6pPr marL="5636702" indent="0">
              <a:buNone/>
              <a:defRPr sz="3950" b="1"/>
            </a:lvl6pPr>
            <a:lvl7pPr marL="6764042" indent="0">
              <a:buNone/>
              <a:defRPr sz="3950" b="1"/>
            </a:lvl7pPr>
            <a:lvl8pPr marL="7891383" indent="0">
              <a:buNone/>
              <a:defRPr sz="3950" b="1"/>
            </a:lvl8pPr>
            <a:lvl9pPr marL="9018723" indent="0">
              <a:buNone/>
              <a:defRPr sz="39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3" y="5219701"/>
            <a:ext cx="9700260" cy="9483091"/>
          </a:xfrm>
        </p:spPr>
        <p:txBody>
          <a:bodyPr/>
          <a:lstStyle>
            <a:lvl1pPr>
              <a:defRPr sz="5950"/>
            </a:lvl1pPr>
            <a:lvl2pPr>
              <a:defRPr sz="4950"/>
            </a:lvl2pPr>
            <a:lvl3pPr>
              <a:defRPr sz="4450"/>
            </a:lvl3pPr>
            <a:lvl4pPr>
              <a:defRPr sz="3950"/>
            </a:lvl4pPr>
            <a:lvl5pPr>
              <a:defRPr sz="3950"/>
            </a:lvl5pPr>
            <a:lvl6pPr>
              <a:defRPr sz="3950"/>
            </a:lvl6pPr>
            <a:lvl7pPr>
              <a:defRPr sz="3950"/>
            </a:lvl7pPr>
            <a:lvl8pPr>
              <a:defRPr sz="3950"/>
            </a:lvl8pPr>
            <a:lvl9pPr>
              <a:defRPr sz="3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3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6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6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655321"/>
            <a:ext cx="7219951" cy="2788920"/>
          </a:xfrm>
        </p:spPr>
        <p:txBody>
          <a:bodyPr anchor="b"/>
          <a:lstStyle>
            <a:lvl1pPr algn="l">
              <a:defRPr sz="49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2" y="655321"/>
            <a:ext cx="12268200" cy="14047471"/>
          </a:xfrm>
        </p:spPr>
        <p:txBody>
          <a:bodyPr/>
          <a:lstStyle>
            <a:lvl1pPr>
              <a:defRPr sz="7850"/>
            </a:lvl1pPr>
            <a:lvl2pPr>
              <a:defRPr sz="6950"/>
            </a:lvl2pPr>
            <a:lvl3pPr>
              <a:defRPr sz="5950"/>
            </a:lvl3pPr>
            <a:lvl4pPr>
              <a:defRPr sz="4950"/>
            </a:lvl4pPr>
            <a:lvl5pPr>
              <a:defRPr sz="4950"/>
            </a:lvl5pPr>
            <a:lvl6pPr>
              <a:defRPr sz="4950"/>
            </a:lvl6pPr>
            <a:lvl7pPr>
              <a:defRPr sz="4950"/>
            </a:lvl7pPr>
            <a:lvl8pPr>
              <a:defRPr sz="4950"/>
            </a:lvl8pPr>
            <a:lvl9pPr>
              <a:defRPr sz="49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3444242"/>
            <a:ext cx="7219951" cy="11258551"/>
          </a:xfrm>
        </p:spPr>
        <p:txBody>
          <a:bodyPr/>
          <a:lstStyle>
            <a:lvl1pPr marL="0" indent="0">
              <a:buNone/>
              <a:defRPr sz="3450"/>
            </a:lvl1pPr>
            <a:lvl2pPr marL="1127340" indent="0">
              <a:buNone/>
              <a:defRPr sz="2950"/>
            </a:lvl2pPr>
            <a:lvl3pPr marL="2254680" indent="0">
              <a:buNone/>
              <a:defRPr sz="2450"/>
            </a:lvl3pPr>
            <a:lvl4pPr marL="3382021" indent="0">
              <a:buNone/>
              <a:defRPr sz="2250"/>
            </a:lvl4pPr>
            <a:lvl5pPr marL="4509362" indent="0">
              <a:buNone/>
              <a:defRPr sz="2250"/>
            </a:lvl5pPr>
            <a:lvl6pPr marL="5636702" indent="0">
              <a:buNone/>
              <a:defRPr sz="2250"/>
            </a:lvl6pPr>
            <a:lvl7pPr marL="6764042" indent="0">
              <a:buNone/>
              <a:defRPr sz="2250"/>
            </a:lvl7pPr>
            <a:lvl8pPr marL="7891383" indent="0">
              <a:buNone/>
              <a:defRPr sz="2250"/>
            </a:lvl8pPr>
            <a:lvl9pPr marL="9018723" indent="0">
              <a:buNone/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03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2" y="11521441"/>
            <a:ext cx="13167360" cy="1360171"/>
          </a:xfrm>
        </p:spPr>
        <p:txBody>
          <a:bodyPr anchor="b"/>
          <a:lstStyle>
            <a:lvl1pPr algn="l">
              <a:defRPr sz="49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2" y="1470662"/>
            <a:ext cx="13167360" cy="9875520"/>
          </a:xfrm>
        </p:spPr>
        <p:txBody>
          <a:bodyPr/>
          <a:lstStyle>
            <a:lvl1pPr marL="0" indent="0">
              <a:buNone/>
              <a:defRPr sz="7850"/>
            </a:lvl1pPr>
            <a:lvl2pPr marL="1127340" indent="0">
              <a:buNone/>
              <a:defRPr sz="6950"/>
            </a:lvl2pPr>
            <a:lvl3pPr marL="2254680" indent="0">
              <a:buNone/>
              <a:defRPr sz="5950"/>
            </a:lvl3pPr>
            <a:lvl4pPr marL="3382021" indent="0">
              <a:buNone/>
              <a:defRPr sz="4950"/>
            </a:lvl4pPr>
            <a:lvl5pPr marL="4509362" indent="0">
              <a:buNone/>
              <a:defRPr sz="4950"/>
            </a:lvl5pPr>
            <a:lvl6pPr marL="5636702" indent="0">
              <a:buNone/>
              <a:defRPr sz="4950"/>
            </a:lvl6pPr>
            <a:lvl7pPr marL="6764042" indent="0">
              <a:buNone/>
              <a:defRPr sz="4950"/>
            </a:lvl7pPr>
            <a:lvl8pPr marL="7891383" indent="0">
              <a:buNone/>
              <a:defRPr sz="4950"/>
            </a:lvl8pPr>
            <a:lvl9pPr marL="9018723" indent="0">
              <a:buNone/>
              <a:defRPr sz="4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2" y="12881613"/>
            <a:ext cx="13167360" cy="1931669"/>
          </a:xfrm>
        </p:spPr>
        <p:txBody>
          <a:bodyPr/>
          <a:lstStyle>
            <a:lvl1pPr marL="0" indent="0">
              <a:buNone/>
              <a:defRPr sz="3450"/>
            </a:lvl1pPr>
            <a:lvl2pPr marL="1127340" indent="0">
              <a:buNone/>
              <a:defRPr sz="2950"/>
            </a:lvl2pPr>
            <a:lvl3pPr marL="2254680" indent="0">
              <a:buNone/>
              <a:defRPr sz="2450"/>
            </a:lvl3pPr>
            <a:lvl4pPr marL="3382021" indent="0">
              <a:buNone/>
              <a:defRPr sz="2250"/>
            </a:lvl4pPr>
            <a:lvl5pPr marL="4509362" indent="0">
              <a:buNone/>
              <a:defRPr sz="2250"/>
            </a:lvl5pPr>
            <a:lvl6pPr marL="5636702" indent="0">
              <a:buNone/>
              <a:defRPr sz="2250"/>
            </a:lvl6pPr>
            <a:lvl7pPr marL="6764042" indent="0">
              <a:buNone/>
              <a:defRPr sz="2250"/>
            </a:lvl7pPr>
            <a:lvl8pPr marL="7891383" indent="0">
              <a:buNone/>
              <a:defRPr sz="2250"/>
            </a:lvl8pPr>
            <a:lvl9pPr marL="9018723" indent="0">
              <a:buNone/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72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3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95053" y="2899412"/>
            <a:ext cx="11357609" cy="6179439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2223" y="2899412"/>
            <a:ext cx="33707072" cy="617943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8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659131"/>
            <a:ext cx="19751041" cy="2743200"/>
          </a:xfrm>
          <a:prstGeom prst="rect">
            <a:avLst/>
          </a:prstGeom>
        </p:spPr>
        <p:txBody>
          <a:bodyPr vert="horz" lIns="450935" tIns="225468" rIns="450935" bIns="22546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3840482"/>
            <a:ext cx="19751041" cy="10862312"/>
          </a:xfrm>
          <a:prstGeom prst="rect">
            <a:avLst/>
          </a:prstGeom>
        </p:spPr>
        <p:txBody>
          <a:bodyPr vert="horz" lIns="450935" tIns="225468" rIns="450935" bIns="22546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15255242"/>
            <a:ext cx="5120640" cy="876301"/>
          </a:xfrm>
          <a:prstGeom prst="rect">
            <a:avLst/>
          </a:prstGeom>
        </p:spPr>
        <p:txBody>
          <a:bodyPr vert="horz" lIns="450935" tIns="225468" rIns="450935" bIns="225468" rtlCol="0" anchor="ctr"/>
          <a:lstStyle>
            <a:lvl1pPr algn="l">
              <a:defRPr sz="2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5532C-D0A5-3540-81A2-EF5447EB30C3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1" y="15255242"/>
            <a:ext cx="6949440" cy="876301"/>
          </a:xfrm>
          <a:prstGeom prst="rect">
            <a:avLst/>
          </a:prstGeom>
        </p:spPr>
        <p:txBody>
          <a:bodyPr vert="horz" lIns="450935" tIns="225468" rIns="450935" bIns="225468" rtlCol="0" anchor="ctr"/>
          <a:lstStyle>
            <a:lvl1pPr algn="ctr">
              <a:defRPr sz="2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15255242"/>
            <a:ext cx="5120640" cy="876301"/>
          </a:xfrm>
          <a:prstGeom prst="rect">
            <a:avLst/>
          </a:prstGeom>
        </p:spPr>
        <p:txBody>
          <a:bodyPr vert="horz" lIns="450935" tIns="225468" rIns="450935" bIns="225468" rtlCol="0" anchor="ctr"/>
          <a:lstStyle>
            <a:lvl1pPr algn="r">
              <a:defRPr sz="29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BEC95-4B4D-9B4B-AE7D-F4E37E4F7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4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27340" rtl="0" eaLnBrk="1" latinLnBrk="0" hangingPunct="1">
        <a:spcBef>
          <a:spcPct val="0"/>
        </a:spcBef>
        <a:buNone/>
        <a:defRPr sz="10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45506" indent="-845506" algn="l" defTabSz="1127340" rtl="0" eaLnBrk="1" latinLnBrk="0" hangingPunct="1">
        <a:spcBef>
          <a:spcPct val="20000"/>
        </a:spcBef>
        <a:buFont typeface="Arial"/>
        <a:buChar char="•"/>
        <a:defRPr sz="7850" kern="1200">
          <a:solidFill>
            <a:schemeClr val="tx1"/>
          </a:solidFill>
          <a:latin typeface="+mn-lt"/>
          <a:ea typeface="+mn-ea"/>
          <a:cs typeface="+mn-cs"/>
        </a:defRPr>
      </a:lvl1pPr>
      <a:lvl2pPr marL="1831928" indent="-704588" algn="l" defTabSz="1127340" rtl="0" eaLnBrk="1" latinLnBrk="0" hangingPunct="1">
        <a:spcBef>
          <a:spcPct val="20000"/>
        </a:spcBef>
        <a:buFont typeface="Arial"/>
        <a:buChar char="–"/>
        <a:defRPr sz="6950" kern="1200">
          <a:solidFill>
            <a:schemeClr val="tx1"/>
          </a:solidFill>
          <a:latin typeface="+mn-lt"/>
          <a:ea typeface="+mn-ea"/>
          <a:cs typeface="+mn-cs"/>
        </a:defRPr>
      </a:lvl2pPr>
      <a:lvl3pPr marL="2818351" indent="-563670" algn="l" defTabSz="1127340" rtl="0" eaLnBrk="1" latinLnBrk="0" hangingPunct="1">
        <a:spcBef>
          <a:spcPct val="20000"/>
        </a:spcBef>
        <a:buFont typeface="Arial"/>
        <a:buChar char="•"/>
        <a:defRPr sz="5950" kern="1200">
          <a:solidFill>
            <a:schemeClr val="tx1"/>
          </a:solidFill>
          <a:latin typeface="+mn-lt"/>
          <a:ea typeface="+mn-ea"/>
          <a:cs typeface="+mn-cs"/>
        </a:defRPr>
      </a:lvl3pPr>
      <a:lvl4pPr marL="3945691" indent="-563670" algn="l" defTabSz="1127340" rtl="0" eaLnBrk="1" latinLnBrk="0" hangingPunct="1">
        <a:spcBef>
          <a:spcPct val="20000"/>
        </a:spcBef>
        <a:buFont typeface="Arial"/>
        <a:buChar char="–"/>
        <a:defRPr sz="4950" kern="1200">
          <a:solidFill>
            <a:schemeClr val="tx1"/>
          </a:solidFill>
          <a:latin typeface="+mn-lt"/>
          <a:ea typeface="+mn-ea"/>
          <a:cs typeface="+mn-cs"/>
        </a:defRPr>
      </a:lvl4pPr>
      <a:lvl5pPr marL="5073032" indent="-563670" algn="l" defTabSz="1127340" rtl="0" eaLnBrk="1" latinLnBrk="0" hangingPunct="1">
        <a:spcBef>
          <a:spcPct val="20000"/>
        </a:spcBef>
        <a:buFont typeface="Arial"/>
        <a:buChar char="»"/>
        <a:defRPr sz="4950" kern="1200">
          <a:solidFill>
            <a:schemeClr val="tx1"/>
          </a:solidFill>
          <a:latin typeface="+mn-lt"/>
          <a:ea typeface="+mn-ea"/>
          <a:cs typeface="+mn-cs"/>
        </a:defRPr>
      </a:lvl5pPr>
      <a:lvl6pPr marL="6200372" indent="-563670" algn="l" defTabSz="1127340" rtl="0" eaLnBrk="1" latinLnBrk="0" hangingPunct="1">
        <a:spcBef>
          <a:spcPct val="20000"/>
        </a:spcBef>
        <a:buFont typeface="Arial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6pPr>
      <a:lvl7pPr marL="7327713" indent="-563670" algn="l" defTabSz="1127340" rtl="0" eaLnBrk="1" latinLnBrk="0" hangingPunct="1">
        <a:spcBef>
          <a:spcPct val="20000"/>
        </a:spcBef>
        <a:buFont typeface="Arial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7pPr>
      <a:lvl8pPr marL="8455053" indent="-563670" algn="l" defTabSz="1127340" rtl="0" eaLnBrk="1" latinLnBrk="0" hangingPunct="1">
        <a:spcBef>
          <a:spcPct val="20000"/>
        </a:spcBef>
        <a:buFont typeface="Arial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8pPr>
      <a:lvl9pPr marL="9582394" indent="-563670" algn="l" defTabSz="1127340" rtl="0" eaLnBrk="1" latinLnBrk="0" hangingPunct="1">
        <a:spcBef>
          <a:spcPct val="20000"/>
        </a:spcBef>
        <a:buFont typeface="Arial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1pPr>
      <a:lvl2pPr marL="1127340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2pPr>
      <a:lvl3pPr marL="2254680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3pPr>
      <a:lvl4pPr marL="3382021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4pPr>
      <a:lvl5pPr marL="4509362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5pPr>
      <a:lvl6pPr marL="5636702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6pPr>
      <a:lvl7pPr marL="6764042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7pPr>
      <a:lvl8pPr marL="7891383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8pPr>
      <a:lvl9pPr marL="9018723" algn="l" defTabSz="1127340" rtl="0" eaLnBrk="1" latinLnBrk="0" hangingPunct="1">
        <a:defRPr sz="4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9" Type="http://schemas.openxmlformats.org/officeDocument/2006/relationships/image" Target="../media/image37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42" Type="http://schemas.openxmlformats.org/officeDocument/2006/relationships/image" Target="../media/image34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46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32" Type="http://schemas.openxmlformats.org/officeDocument/2006/relationships/image" Target="../media/image30.svg"/><Relationship Id="rId40" Type="http://schemas.openxmlformats.org/officeDocument/2006/relationships/image" Target="../media/image32.png"/><Relationship Id="rId45" Type="http://schemas.openxmlformats.org/officeDocument/2006/relationships/image" Target="../media/image37.jp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36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svg"/><Relationship Id="rId4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7039399" y="7563740"/>
            <a:ext cx="305800" cy="779034"/>
          </a:xfrm>
          <a:prstGeom prst="rect">
            <a:avLst/>
          </a:prstGeom>
        </p:spPr>
        <p:txBody>
          <a:bodyPr wrap="none" lIns="70459" tIns="35230" rIns="70459" bIns="35230">
            <a:spAutoFit/>
          </a:bodyPr>
          <a:lstStyle/>
          <a:p>
            <a:r>
              <a:rPr lang="en-US" sz="4600" dirty="0">
                <a:solidFill>
                  <a:srgbClr val="000000"/>
                </a:solidFill>
                <a:latin typeface="Avenir Book"/>
                <a:cs typeface="Avenir Book"/>
              </a:rPr>
              <a:t> </a:t>
            </a:r>
            <a:endParaRPr lang="en-US" sz="2225" dirty="0"/>
          </a:p>
        </p:txBody>
      </p:sp>
      <p:sp>
        <p:nvSpPr>
          <p:cNvPr id="67" name="Rectangle 66"/>
          <p:cNvSpPr/>
          <p:nvPr/>
        </p:nvSpPr>
        <p:spPr>
          <a:xfrm>
            <a:off x="6989238" y="6982708"/>
            <a:ext cx="142359" cy="413550"/>
          </a:xfrm>
          <a:prstGeom prst="rect">
            <a:avLst/>
          </a:prstGeom>
        </p:spPr>
        <p:txBody>
          <a:bodyPr wrap="none" lIns="70459" tIns="35230" rIns="70459" bIns="35230">
            <a:spAutoFit/>
          </a:bodyPr>
          <a:lstStyle/>
          <a:p>
            <a:endParaRPr lang="en-US" sz="2225" dirty="0"/>
          </a:p>
        </p:txBody>
      </p:sp>
      <p:sp>
        <p:nvSpPr>
          <p:cNvPr id="5" name="Rectangle 4"/>
          <p:cNvSpPr/>
          <p:nvPr/>
        </p:nvSpPr>
        <p:spPr>
          <a:xfrm>
            <a:off x="1" y="-23386"/>
            <a:ext cx="21945600" cy="2492336"/>
          </a:xfrm>
          <a:prstGeom prst="rect">
            <a:avLst/>
          </a:prstGeom>
          <a:solidFill>
            <a:srgbClr val="E0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0459" tIns="35230" rIns="70459" bIns="35230"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703020202090204" pitchFamily="34" charset="0"/>
              </a:rPr>
              <a:t>Intelligent Thompson Sampling: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703020202090204" pitchFamily="34" charset="0"/>
              </a:rPr>
              <a:t>Rapid Personalization for Mobile Health</a:t>
            </a:r>
          </a:p>
          <a:p>
            <a:pPr algn="ctr"/>
            <a:r>
              <a:rPr lang="en-US" sz="3100" dirty="0">
                <a:solidFill>
                  <a:schemeClr val="tx1"/>
                </a:solidFill>
                <a:latin typeface="Trebuchet MS"/>
                <a:cs typeface="Trebuchet MS"/>
              </a:rPr>
              <a:t>Sabina Tomkins, Peng Liao, Serena Yeung, </a:t>
            </a:r>
            <a:r>
              <a:rPr lang="en-US" sz="3100" dirty="0" err="1">
                <a:solidFill>
                  <a:schemeClr val="tx1"/>
                </a:solidFill>
                <a:latin typeface="Trebuchet MS"/>
                <a:cs typeface="Trebuchet MS"/>
              </a:rPr>
              <a:t>Predrag</a:t>
            </a:r>
            <a:r>
              <a:rPr lang="en-US" sz="310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US" sz="3100" dirty="0" err="1">
                <a:solidFill>
                  <a:schemeClr val="tx1"/>
                </a:solidFill>
                <a:latin typeface="Trebuchet MS"/>
                <a:cs typeface="Trebuchet MS"/>
              </a:rPr>
              <a:t>Klasnja</a:t>
            </a:r>
            <a:r>
              <a:rPr lang="en-US" sz="3100" dirty="0">
                <a:solidFill>
                  <a:schemeClr val="tx1"/>
                </a:solidFill>
                <a:latin typeface="Trebuchet MS"/>
                <a:cs typeface="Trebuchet MS"/>
              </a:rPr>
              <a:t>, Susan Murphy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5199" y="2633962"/>
            <a:ext cx="5125033" cy="6117042"/>
            <a:chOff x="333535" y="3900124"/>
            <a:chExt cx="7046921" cy="5513899"/>
          </a:xfrm>
          <a:solidFill>
            <a:srgbClr val="E0ECF4"/>
          </a:solidFill>
        </p:grpSpPr>
        <p:sp>
          <p:nvSpPr>
            <p:cNvPr id="8" name="Rounded Rectangle 7"/>
            <p:cNvSpPr/>
            <p:nvPr/>
          </p:nvSpPr>
          <p:spPr>
            <a:xfrm>
              <a:off x="333535" y="3900124"/>
              <a:ext cx="7046921" cy="5513899"/>
            </a:xfrm>
            <a:prstGeom prst="roundRect">
              <a:avLst/>
            </a:prstGeom>
            <a:grpFill/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25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33535" y="3900125"/>
              <a:ext cx="7046921" cy="996338"/>
            </a:xfrm>
            <a:prstGeom prst="roundRect">
              <a:avLst/>
            </a:prstGeom>
            <a:solidFill>
              <a:srgbClr val="9EBCDA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Motivation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51755" y="14575581"/>
            <a:ext cx="5133676" cy="1695006"/>
            <a:chOff x="333535" y="3337620"/>
            <a:chExt cx="7058805" cy="6076403"/>
          </a:xfrm>
          <a:solidFill>
            <a:srgbClr val="E0ECF4"/>
          </a:solidFill>
        </p:grpSpPr>
        <p:sp>
          <p:nvSpPr>
            <p:cNvPr id="75" name="Rounded Rectangle 74"/>
            <p:cNvSpPr/>
            <p:nvPr/>
          </p:nvSpPr>
          <p:spPr>
            <a:xfrm>
              <a:off x="333535" y="3900124"/>
              <a:ext cx="7046921" cy="5513899"/>
            </a:xfrm>
            <a:prstGeom prst="roundRect">
              <a:avLst/>
            </a:prstGeom>
            <a:grpFill/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25"/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345419" y="3337620"/>
              <a:ext cx="7046921" cy="2767905"/>
            </a:xfrm>
            <a:prstGeom prst="roundRect">
              <a:avLst/>
            </a:prstGeom>
            <a:solidFill>
              <a:srgbClr val="9EBCDA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Personalization trade-off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1106174" y="2633962"/>
            <a:ext cx="5125033" cy="4021994"/>
            <a:chOff x="333535" y="3890168"/>
            <a:chExt cx="7046921" cy="2057644"/>
          </a:xfrm>
          <a:solidFill>
            <a:srgbClr val="E0F3FF"/>
          </a:solidFill>
        </p:grpSpPr>
        <p:sp>
          <p:nvSpPr>
            <p:cNvPr id="85" name="Rounded Rectangle 84"/>
            <p:cNvSpPr/>
            <p:nvPr/>
          </p:nvSpPr>
          <p:spPr>
            <a:xfrm>
              <a:off x="333535" y="3900124"/>
              <a:ext cx="7046921" cy="2047688"/>
            </a:xfrm>
            <a:prstGeom prst="roundRect">
              <a:avLst/>
            </a:prstGeom>
            <a:solidFill>
              <a:srgbClr val="E0ECF4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25"/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333535" y="3890168"/>
              <a:ext cx="7046921" cy="508637"/>
            </a:xfrm>
            <a:prstGeom prst="roundRect">
              <a:avLst/>
            </a:prstGeom>
            <a:solidFill>
              <a:srgbClr val="9EBCDA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Real-life </a:t>
              </a:r>
            </a:p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physical activity study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712349" y="2633962"/>
            <a:ext cx="5125198" cy="13636625"/>
            <a:chOff x="-574662" y="6973369"/>
            <a:chExt cx="7047144" cy="4587838"/>
          </a:xfrm>
        </p:grpSpPr>
        <p:sp>
          <p:nvSpPr>
            <p:cNvPr id="82" name="Rounded Rectangle 81"/>
            <p:cNvSpPr/>
            <p:nvPr/>
          </p:nvSpPr>
          <p:spPr>
            <a:xfrm>
              <a:off x="-574438" y="6977303"/>
              <a:ext cx="7046920" cy="4583904"/>
            </a:xfrm>
            <a:prstGeom prst="roundRect">
              <a:avLst/>
            </a:prstGeom>
            <a:solidFill>
              <a:srgbClr val="E0ECF4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25"/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-574662" y="6973369"/>
              <a:ext cx="7046922" cy="674755"/>
            </a:xfrm>
            <a:prstGeom prst="roundRect">
              <a:avLst/>
            </a:prstGeom>
            <a:solidFill>
              <a:srgbClr val="9EBCDA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Intelligent </a:t>
              </a:r>
            </a:p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Thompson Sampling</a:t>
              </a:r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5767243" y="8989981"/>
            <a:ext cx="4774081" cy="494341"/>
          </a:xfrm>
          <a:prstGeom prst="rect">
            <a:avLst/>
          </a:prstGeom>
          <a:noFill/>
          <a:ln>
            <a:noFill/>
          </a:ln>
        </p:spPr>
        <p:txBody>
          <a:bodyPr wrap="square" lIns="70459" tIns="35230" rIns="70459" bIns="35230">
            <a:spAutoFit/>
          </a:bodyPr>
          <a:lstStyle/>
          <a:p>
            <a:endParaRPr lang="en-US" sz="2750" dirty="0">
              <a:latin typeface="Avenir Book"/>
              <a:cs typeface="Avenir Book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115615" y="12520496"/>
            <a:ext cx="5230306" cy="6382585"/>
          </a:xfrm>
          <a:prstGeom prst="rect">
            <a:avLst/>
          </a:prstGeom>
          <a:solidFill>
            <a:srgbClr val="ECE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0459" tIns="35230" rIns="70459" bIns="35230" rtlCol="0" anchor="ctr"/>
          <a:lstStyle/>
          <a:p>
            <a:endParaRPr lang="en-US" sz="2750" dirty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1090427" y="7056489"/>
            <a:ext cx="5181807" cy="9214098"/>
            <a:chOff x="14265862" y="18240637"/>
            <a:chExt cx="6714907" cy="3586574"/>
          </a:xfrm>
        </p:grpSpPr>
        <p:grpSp>
          <p:nvGrpSpPr>
            <p:cNvPr id="94" name="Group 93"/>
            <p:cNvGrpSpPr/>
            <p:nvPr/>
          </p:nvGrpSpPr>
          <p:grpSpPr>
            <a:xfrm>
              <a:off x="14265862" y="18240637"/>
              <a:ext cx="6714907" cy="3586574"/>
              <a:chOff x="235328" y="5202484"/>
              <a:chExt cx="7124986" cy="2393161"/>
            </a:xfrm>
          </p:grpSpPr>
          <p:sp>
            <p:nvSpPr>
              <p:cNvPr id="95" name="Rounded Rectangle 94"/>
              <p:cNvSpPr/>
              <p:nvPr/>
            </p:nvSpPr>
            <p:spPr>
              <a:xfrm>
                <a:off x="278635" y="5202484"/>
                <a:ext cx="7046920" cy="2393161"/>
              </a:xfrm>
              <a:prstGeom prst="roundRect">
                <a:avLst/>
              </a:prstGeom>
              <a:solidFill>
                <a:srgbClr val="E0ECF4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25"/>
              </a:p>
            </p:txBody>
          </p:sp>
          <p:sp>
            <p:nvSpPr>
              <p:cNvPr id="96" name="Rounded Rectangle 95"/>
              <p:cNvSpPr/>
              <p:nvPr/>
            </p:nvSpPr>
            <p:spPr>
              <a:xfrm>
                <a:off x="235328" y="5202484"/>
                <a:ext cx="7124986" cy="303567"/>
              </a:xfrm>
              <a:prstGeom prst="roundRect">
                <a:avLst/>
              </a:prstGeom>
              <a:solidFill>
                <a:srgbClr val="9EBCDA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400" b="1" dirty="0">
                    <a:solidFill>
                      <a:srgbClr val="000000"/>
                    </a:solidFill>
                    <a:latin typeface="Trebuchet MS"/>
                    <a:cs typeface="Trebuchet MS"/>
                  </a:rPr>
                  <a:t>Simulation</a:t>
                </a:r>
              </a:p>
            </p:txBody>
          </p:sp>
        </p:grpSp>
        <p:sp>
          <p:nvSpPr>
            <p:cNvPr id="136" name="TextBox 135"/>
            <p:cNvSpPr txBox="1"/>
            <p:nvPr/>
          </p:nvSpPr>
          <p:spPr>
            <a:xfrm>
              <a:off x="14293112" y="19063189"/>
              <a:ext cx="6609167" cy="18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750" dirty="0">
                <a:latin typeface="Trebuchet MS"/>
                <a:cs typeface="Trebuchet MS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6565027" y="11985822"/>
            <a:ext cx="5125032" cy="2839442"/>
            <a:chOff x="22714742" y="15892983"/>
            <a:chExt cx="7046921" cy="4700146"/>
          </a:xfrm>
        </p:grpSpPr>
        <p:grpSp>
          <p:nvGrpSpPr>
            <p:cNvPr id="100" name="Group 99"/>
            <p:cNvGrpSpPr/>
            <p:nvPr/>
          </p:nvGrpSpPr>
          <p:grpSpPr>
            <a:xfrm>
              <a:off x="22714742" y="15892983"/>
              <a:ext cx="7046921" cy="4700146"/>
              <a:chOff x="333535" y="3900123"/>
              <a:chExt cx="7046921" cy="5662646"/>
            </a:xfrm>
          </p:grpSpPr>
          <p:sp>
            <p:nvSpPr>
              <p:cNvPr id="101" name="Rounded Rectangle 100"/>
              <p:cNvSpPr/>
              <p:nvPr/>
            </p:nvSpPr>
            <p:spPr>
              <a:xfrm>
                <a:off x="333535" y="3900123"/>
                <a:ext cx="7046921" cy="5662646"/>
              </a:xfrm>
              <a:prstGeom prst="roundRect">
                <a:avLst/>
              </a:prstGeom>
              <a:solidFill>
                <a:srgbClr val="E0ECF4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25"/>
              </a:p>
            </p:txBody>
          </p:sp>
          <p:sp>
            <p:nvSpPr>
              <p:cNvPr id="102" name="Rounded Rectangle 101"/>
              <p:cNvSpPr/>
              <p:nvPr/>
            </p:nvSpPr>
            <p:spPr>
              <a:xfrm>
                <a:off x="333535" y="3900126"/>
                <a:ext cx="7046921" cy="945562"/>
              </a:xfrm>
              <a:prstGeom prst="roundRect">
                <a:avLst/>
              </a:prstGeom>
              <a:solidFill>
                <a:srgbClr val="9EBCDA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400" b="1" dirty="0">
                    <a:solidFill>
                      <a:srgbClr val="000000"/>
                    </a:solidFill>
                    <a:latin typeface="Trebuchet MS"/>
                    <a:cs typeface="Trebuchet MS"/>
                  </a:rPr>
                  <a:t>Take-</a:t>
                </a:r>
                <a:r>
                  <a:rPr lang="en-US" sz="3400" b="1" dirty="0" err="1">
                    <a:solidFill>
                      <a:srgbClr val="000000"/>
                    </a:solidFill>
                    <a:latin typeface="Trebuchet MS"/>
                    <a:cs typeface="Trebuchet MS"/>
                  </a:rPr>
                  <a:t>aways</a:t>
                </a:r>
                <a:endParaRPr lang="en-US" sz="3400" b="1" dirty="0">
                  <a:solidFill>
                    <a:srgbClr val="000000"/>
                  </a:solidFill>
                  <a:latin typeface="Trebuchet MS"/>
                  <a:cs typeface="Trebuchet MS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22714742" y="16924753"/>
              <a:ext cx="7046921" cy="5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  <a:latin typeface="Trebuchet MS"/>
                <a:cs typeface="Trebuchet M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E3A80EA-E621-854B-AA98-E861992018C6}"/>
              </a:ext>
            </a:extLst>
          </p:cNvPr>
          <p:cNvGrpSpPr/>
          <p:nvPr/>
        </p:nvGrpSpPr>
        <p:grpSpPr>
          <a:xfrm>
            <a:off x="16553470" y="8871139"/>
            <a:ext cx="5125033" cy="2899121"/>
            <a:chOff x="16589779" y="6999904"/>
            <a:chExt cx="5125033" cy="3364508"/>
          </a:xfrm>
        </p:grpSpPr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20730996-6B9B-FE40-A2A4-9792A865E797}"/>
                </a:ext>
              </a:extLst>
            </p:cNvPr>
            <p:cNvSpPr/>
            <p:nvPr/>
          </p:nvSpPr>
          <p:spPr>
            <a:xfrm>
              <a:off x="16589779" y="7175778"/>
              <a:ext cx="5125033" cy="3188634"/>
            </a:xfrm>
            <a:prstGeom prst="roundRect">
              <a:avLst/>
            </a:prstGeom>
            <a:solidFill>
              <a:srgbClr val="E0ECF4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25"/>
            </a:p>
          </p:txBody>
        </p:sp>
        <p:sp>
          <p:nvSpPr>
            <p:cNvPr id="130" name="Rounded Rectangle 129">
              <a:extLst>
                <a:ext uri="{FF2B5EF4-FFF2-40B4-BE49-F238E27FC236}">
                  <a16:creationId xmlns:a16="http://schemas.microsoft.com/office/drawing/2014/main" id="{350FA831-1D33-2546-B357-1AF175B6F6EF}"/>
                </a:ext>
              </a:extLst>
            </p:cNvPr>
            <p:cNvSpPr/>
            <p:nvPr/>
          </p:nvSpPr>
          <p:spPr>
            <a:xfrm>
              <a:off x="16589779" y="6999904"/>
              <a:ext cx="5125033" cy="526049"/>
            </a:xfrm>
            <a:prstGeom prst="roundRect">
              <a:avLst/>
            </a:prstGeom>
            <a:solidFill>
              <a:srgbClr val="9EBCDA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Results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5EC5215-2C9D-364E-B03D-A160C45D88DF}"/>
              </a:ext>
            </a:extLst>
          </p:cNvPr>
          <p:cNvGrpSpPr/>
          <p:nvPr/>
        </p:nvGrpSpPr>
        <p:grpSpPr>
          <a:xfrm>
            <a:off x="16565027" y="15040828"/>
            <a:ext cx="5125033" cy="1229759"/>
            <a:chOff x="12469929" y="17096115"/>
            <a:chExt cx="5125033" cy="1150519"/>
          </a:xfrm>
        </p:grpSpPr>
        <p:sp>
          <p:nvSpPr>
            <p:cNvPr id="177" name="Rounded Rectangle 176">
              <a:extLst>
                <a:ext uri="{FF2B5EF4-FFF2-40B4-BE49-F238E27FC236}">
                  <a16:creationId xmlns:a16="http://schemas.microsoft.com/office/drawing/2014/main" id="{036D04F0-51D8-5D41-A1CE-FCDFE6726CEC}"/>
                </a:ext>
              </a:extLst>
            </p:cNvPr>
            <p:cNvSpPr/>
            <p:nvPr/>
          </p:nvSpPr>
          <p:spPr>
            <a:xfrm>
              <a:off x="12469929" y="17096115"/>
              <a:ext cx="5125033" cy="1150519"/>
            </a:xfrm>
            <a:prstGeom prst="roundRect">
              <a:avLst/>
            </a:prstGeom>
            <a:solidFill>
              <a:srgbClr val="E0ECF4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  <a:latin typeface="Trebuchet MS" panose="020B0703020202090204" pitchFamily="34" charset="0"/>
                <a:cs typeface="Gill Sans" panose="020B0502020104020203" pitchFamily="34" charset="-79"/>
              </a:endParaRPr>
            </a:p>
          </p:txBody>
        </p:sp>
        <p:sp>
          <p:nvSpPr>
            <p:cNvPr id="178" name="Rounded Rectangle 177">
              <a:extLst>
                <a:ext uri="{FF2B5EF4-FFF2-40B4-BE49-F238E27FC236}">
                  <a16:creationId xmlns:a16="http://schemas.microsoft.com/office/drawing/2014/main" id="{72787C7F-69C9-284B-BB30-05BC155B929F}"/>
                </a:ext>
              </a:extLst>
            </p:cNvPr>
            <p:cNvSpPr/>
            <p:nvPr/>
          </p:nvSpPr>
          <p:spPr>
            <a:xfrm>
              <a:off x="12469929" y="17098882"/>
              <a:ext cx="5125033" cy="495806"/>
            </a:xfrm>
            <a:prstGeom prst="roundRect">
              <a:avLst/>
            </a:prstGeom>
            <a:solidFill>
              <a:srgbClr val="9EBCDA"/>
            </a:solidFill>
            <a:ln>
              <a:solidFill>
                <a:srgbClr val="9EBCD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b="1" dirty="0">
                  <a:solidFill>
                    <a:srgbClr val="000000"/>
                  </a:solidFill>
                  <a:latin typeface="Trebuchet MS"/>
                  <a:cs typeface="Trebuchet MS"/>
                </a:rPr>
                <a:t>Acknowledgement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C5BC8D8-F4A9-E24A-B6F9-C2F419D68B86}"/>
              </a:ext>
            </a:extLst>
          </p:cNvPr>
          <p:cNvGrpSpPr/>
          <p:nvPr/>
        </p:nvGrpSpPr>
        <p:grpSpPr>
          <a:xfrm>
            <a:off x="16565027" y="5949803"/>
            <a:ext cx="5125033" cy="2644128"/>
            <a:chOff x="16561950" y="2660850"/>
            <a:chExt cx="5125033" cy="1435532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806BBDCF-E9A5-D647-AD41-FE6C52513992}"/>
                </a:ext>
              </a:extLst>
            </p:cNvPr>
            <p:cNvGrpSpPr/>
            <p:nvPr/>
          </p:nvGrpSpPr>
          <p:grpSpPr>
            <a:xfrm>
              <a:off x="16561950" y="2660850"/>
              <a:ext cx="5125033" cy="1435532"/>
              <a:chOff x="333535" y="3900124"/>
              <a:chExt cx="7046921" cy="2765754"/>
            </a:xfrm>
            <a:solidFill>
              <a:srgbClr val="9EBCDA"/>
            </a:solidFill>
          </p:grpSpPr>
          <p:sp>
            <p:nvSpPr>
              <p:cNvPr id="126" name="Rounded Rectangle 125">
                <a:extLst>
                  <a:ext uri="{FF2B5EF4-FFF2-40B4-BE49-F238E27FC236}">
                    <a16:creationId xmlns:a16="http://schemas.microsoft.com/office/drawing/2014/main" id="{58B4EE35-BEB8-7C40-AF2F-260DAF079461}"/>
                  </a:ext>
                </a:extLst>
              </p:cNvPr>
              <p:cNvSpPr/>
              <p:nvPr/>
            </p:nvSpPr>
            <p:spPr>
              <a:xfrm>
                <a:off x="333535" y="3900127"/>
                <a:ext cx="7046921" cy="2765751"/>
              </a:xfrm>
              <a:prstGeom prst="roundRect">
                <a:avLst/>
              </a:prstGeom>
              <a:solidFill>
                <a:srgbClr val="E0ECF4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25"/>
              </a:p>
            </p:txBody>
          </p:sp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0FF8D569-FB22-0C46-BF24-24AB2E848C59}"/>
                  </a:ext>
                </a:extLst>
              </p:cNvPr>
              <p:cNvSpPr/>
              <p:nvPr/>
            </p:nvSpPr>
            <p:spPr>
              <a:xfrm>
                <a:off x="333535" y="3900124"/>
                <a:ext cx="7046921" cy="911768"/>
              </a:xfrm>
              <a:prstGeom prst="roundRect">
                <a:avLst/>
              </a:prstGeom>
              <a:grpFill/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400" b="1" dirty="0">
                    <a:solidFill>
                      <a:srgbClr val="000000"/>
                    </a:solidFill>
                    <a:latin typeface="Trebuchet MS"/>
                    <a:cs typeface="Trebuchet MS"/>
                  </a:rPr>
                  <a:t>Baselines</a:t>
                </a:r>
              </a:p>
            </p:txBody>
          </p:sp>
        </p:grp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FA239E6-650E-F84B-909A-F587E4047E45}"/>
                </a:ext>
              </a:extLst>
            </p:cNvPr>
            <p:cNvSpPr/>
            <p:nvPr/>
          </p:nvSpPr>
          <p:spPr>
            <a:xfrm>
              <a:off x="16585832" y="3257390"/>
              <a:ext cx="5053435" cy="292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70459" tIns="35230" rIns="70459" bIns="35230">
              <a:spAutoFit/>
            </a:bodyPr>
            <a:lstStyle/>
            <a:p>
              <a:pPr indent="-162055">
                <a:buFont typeface="Arial"/>
                <a:buChar char="•"/>
              </a:pPr>
              <a:endParaRPr lang="en-US" sz="2000" dirty="0">
                <a:latin typeface="Trebuchet MS"/>
                <a:cs typeface="Trebuchet MS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241623F-1BE7-A64D-AE1A-7032BAC7D85E}"/>
              </a:ext>
            </a:extLst>
          </p:cNvPr>
          <p:cNvGrpSpPr/>
          <p:nvPr/>
        </p:nvGrpSpPr>
        <p:grpSpPr>
          <a:xfrm>
            <a:off x="286802" y="8975608"/>
            <a:ext cx="5201826" cy="5438030"/>
            <a:chOff x="314339" y="15932065"/>
            <a:chExt cx="6740850" cy="3610423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2338CADB-5DFC-1C40-853E-1DD2C46B6501}"/>
                </a:ext>
              </a:extLst>
            </p:cNvPr>
            <p:cNvGrpSpPr/>
            <p:nvPr/>
          </p:nvGrpSpPr>
          <p:grpSpPr>
            <a:xfrm>
              <a:off x="314339" y="15932065"/>
              <a:ext cx="6641337" cy="3610423"/>
              <a:chOff x="333535" y="3900124"/>
              <a:chExt cx="7046921" cy="3790540"/>
            </a:xfrm>
            <a:solidFill>
              <a:srgbClr val="E0ECF4"/>
            </a:solidFill>
          </p:grpSpPr>
          <p:sp>
            <p:nvSpPr>
              <p:cNvPr id="121" name="Rounded Rectangle 120">
                <a:extLst>
                  <a:ext uri="{FF2B5EF4-FFF2-40B4-BE49-F238E27FC236}">
                    <a16:creationId xmlns:a16="http://schemas.microsoft.com/office/drawing/2014/main" id="{61988720-0FDD-4547-B328-52DBE2155BEA}"/>
                  </a:ext>
                </a:extLst>
              </p:cNvPr>
              <p:cNvSpPr/>
              <p:nvPr/>
            </p:nvSpPr>
            <p:spPr>
              <a:xfrm>
                <a:off x="333535" y="3900124"/>
                <a:ext cx="7046921" cy="3790540"/>
              </a:xfrm>
              <a:prstGeom prst="roundRect">
                <a:avLst/>
              </a:prstGeom>
              <a:grpFill/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25"/>
              </a:p>
            </p:txBody>
          </p:sp>
          <p:sp>
            <p:nvSpPr>
              <p:cNvPr id="122" name="Rounded Rectangle 121">
                <a:extLst>
                  <a:ext uri="{FF2B5EF4-FFF2-40B4-BE49-F238E27FC236}">
                    <a16:creationId xmlns:a16="http://schemas.microsoft.com/office/drawing/2014/main" id="{57D212F6-8528-B042-8C37-269B6ACD0438}"/>
                  </a:ext>
                </a:extLst>
              </p:cNvPr>
              <p:cNvSpPr/>
              <p:nvPr/>
            </p:nvSpPr>
            <p:spPr>
              <a:xfrm>
                <a:off x="333535" y="3900124"/>
                <a:ext cx="7046921" cy="607737"/>
              </a:xfrm>
              <a:prstGeom prst="roundRect">
                <a:avLst/>
              </a:prstGeom>
              <a:solidFill>
                <a:srgbClr val="9EBCDA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400" b="1" dirty="0">
                    <a:solidFill>
                      <a:srgbClr val="000000"/>
                    </a:solidFill>
                    <a:latin typeface="Trebuchet MS"/>
                    <a:cs typeface="Trebuchet MS"/>
                  </a:rPr>
                  <a:t>Contextual bandit</a:t>
                </a:r>
              </a:p>
            </p:txBody>
          </p:sp>
        </p:grp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FE9C3291-EFFB-0945-9742-12612194346C}"/>
                </a:ext>
              </a:extLst>
            </p:cNvPr>
            <p:cNvSpPr/>
            <p:nvPr/>
          </p:nvSpPr>
          <p:spPr>
            <a:xfrm>
              <a:off x="413852" y="17056892"/>
              <a:ext cx="6641337" cy="68438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endParaRPr lang="en-US" sz="2750" dirty="0">
                <a:solidFill>
                  <a:srgbClr val="000000"/>
                </a:solidFill>
                <a:latin typeface="Trebuchet MS"/>
                <a:cs typeface="Trebuchet MS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5375F6FE-73B1-6F4B-B140-AAF7A560E9AC}"/>
              </a:ext>
            </a:extLst>
          </p:cNvPr>
          <p:cNvSpPr txBox="1"/>
          <p:nvPr/>
        </p:nvSpPr>
        <p:spPr>
          <a:xfrm>
            <a:off x="11108428" y="4980929"/>
            <a:ext cx="4928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rebuchet MS" panose="020B0703020202090204" pitchFamily="34" charset="0"/>
              </a:rPr>
              <a:t>36 participants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rebuchet MS" panose="020B0703020202090204" pitchFamily="34" charset="0"/>
              </a:rPr>
              <a:t>Enrolled for ~7 weeks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rebuchet MS" panose="020B0703020202090204" pitchFamily="34" charset="0"/>
              </a:rPr>
              <a:t>Collected: step counts, temperature, location, surveys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A16A478-B02A-F641-9941-75CFF3451459}"/>
              </a:ext>
            </a:extLst>
          </p:cNvPr>
          <p:cNvSpPr txBox="1"/>
          <p:nvPr/>
        </p:nvSpPr>
        <p:spPr>
          <a:xfrm>
            <a:off x="11155334" y="3886972"/>
            <a:ext cx="4928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rebuchet MS" panose="020B0703020202090204" pitchFamily="34" charset="0"/>
              </a:rPr>
              <a:t>Two messages: </a:t>
            </a:r>
            <a:r>
              <a:rPr lang="en-US" sz="2400" dirty="0">
                <a:latin typeface="Trebuchet MS" panose="020B0703020202090204" pitchFamily="34" charset="0"/>
              </a:rPr>
              <a:t>anti-sedentary &amp; walking suggestion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0BCA9D7-93BE-F140-89B0-C3E6C6214BD4}"/>
              </a:ext>
            </a:extLst>
          </p:cNvPr>
          <p:cNvGrpSpPr/>
          <p:nvPr/>
        </p:nvGrpSpPr>
        <p:grpSpPr>
          <a:xfrm>
            <a:off x="16565027" y="2633962"/>
            <a:ext cx="5125033" cy="3070043"/>
            <a:chOff x="16561950" y="2660850"/>
            <a:chExt cx="5125033" cy="1435532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D91F83C-1362-D643-A405-645E07859D81}"/>
                </a:ext>
              </a:extLst>
            </p:cNvPr>
            <p:cNvGrpSpPr/>
            <p:nvPr/>
          </p:nvGrpSpPr>
          <p:grpSpPr>
            <a:xfrm>
              <a:off x="16561950" y="2660850"/>
              <a:ext cx="5125033" cy="1435532"/>
              <a:chOff x="333535" y="3900124"/>
              <a:chExt cx="7046921" cy="2765754"/>
            </a:xfrm>
            <a:solidFill>
              <a:srgbClr val="9EBCDA"/>
            </a:solidFill>
          </p:grpSpPr>
          <p:sp>
            <p:nvSpPr>
              <p:cNvPr id="140" name="Rounded Rectangle 139">
                <a:extLst>
                  <a:ext uri="{FF2B5EF4-FFF2-40B4-BE49-F238E27FC236}">
                    <a16:creationId xmlns:a16="http://schemas.microsoft.com/office/drawing/2014/main" id="{AE8D1540-1ED4-E249-87A1-101353A3670F}"/>
                  </a:ext>
                </a:extLst>
              </p:cNvPr>
              <p:cNvSpPr/>
              <p:nvPr/>
            </p:nvSpPr>
            <p:spPr>
              <a:xfrm>
                <a:off x="333535" y="3900127"/>
                <a:ext cx="7046921" cy="2765751"/>
              </a:xfrm>
              <a:prstGeom prst="roundRect">
                <a:avLst/>
              </a:prstGeom>
              <a:solidFill>
                <a:srgbClr val="E0ECF4"/>
              </a:solidFill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25"/>
              </a:p>
            </p:txBody>
          </p:sp>
          <p:sp>
            <p:nvSpPr>
              <p:cNvPr id="141" name="Rounded Rectangle 140">
                <a:extLst>
                  <a:ext uri="{FF2B5EF4-FFF2-40B4-BE49-F238E27FC236}">
                    <a16:creationId xmlns:a16="http://schemas.microsoft.com/office/drawing/2014/main" id="{3A29E27C-03D0-D543-AFDA-41A49863D841}"/>
                  </a:ext>
                </a:extLst>
              </p:cNvPr>
              <p:cNvSpPr/>
              <p:nvPr/>
            </p:nvSpPr>
            <p:spPr>
              <a:xfrm>
                <a:off x="333535" y="3900124"/>
                <a:ext cx="7046921" cy="658632"/>
              </a:xfrm>
              <a:prstGeom prst="roundRect">
                <a:avLst/>
              </a:prstGeom>
              <a:grpFill/>
              <a:ln>
                <a:solidFill>
                  <a:srgbClr val="9EBCD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400" b="1" dirty="0">
                    <a:solidFill>
                      <a:srgbClr val="000000"/>
                    </a:solidFill>
                    <a:latin typeface="Trebuchet MS"/>
                    <a:cs typeface="Trebuchet MS"/>
                  </a:rPr>
                  <a:t>Population varieties</a:t>
                </a:r>
              </a:p>
            </p:txBody>
          </p:sp>
        </p:grp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D9E16FA-9AAC-7042-B61C-3363CA318869}"/>
                </a:ext>
              </a:extLst>
            </p:cNvPr>
            <p:cNvSpPr/>
            <p:nvPr/>
          </p:nvSpPr>
          <p:spPr>
            <a:xfrm>
              <a:off x="16585832" y="3257390"/>
              <a:ext cx="5053435" cy="2928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70459" tIns="35230" rIns="70459" bIns="35230">
              <a:spAutoFit/>
            </a:bodyPr>
            <a:lstStyle/>
            <a:p>
              <a:pPr indent="-162055">
                <a:buFont typeface="Arial"/>
                <a:buChar char="•"/>
              </a:pPr>
              <a:endParaRPr lang="en-US" sz="2000" dirty="0">
                <a:latin typeface="Trebuchet MS"/>
                <a:cs typeface="Trebuchet MS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3898E6BE-A657-874E-A315-62B2498AC7AC}"/>
              </a:ext>
            </a:extLst>
          </p:cNvPr>
          <p:cNvSpPr txBox="1"/>
          <p:nvPr/>
        </p:nvSpPr>
        <p:spPr>
          <a:xfrm>
            <a:off x="16535742" y="6826126"/>
            <a:ext cx="4928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rebuchet MS" panose="020B0703020202090204" pitchFamily="34" charset="0"/>
              </a:rPr>
              <a:t>Person-specific: </a:t>
            </a:r>
            <a:r>
              <a:rPr lang="en-US" sz="2400" dirty="0">
                <a:latin typeface="Trebuchet MS" panose="020B0703020202090204" pitchFamily="34" charset="0"/>
              </a:rPr>
              <a:t>Separately learn each persons policy</a:t>
            </a:r>
          </a:p>
          <a:p>
            <a:r>
              <a:rPr lang="en-US" sz="2400" b="1" dirty="0">
                <a:latin typeface="Trebuchet MS" panose="020B0703020202090204" pitchFamily="34" charset="0"/>
              </a:rPr>
              <a:t>Complete-pooling: </a:t>
            </a:r>
            <a:r>
              <a:rPr lang="en-US" sz="2400" dirty="0">
                <a:latin typeface="Trebuchet MS" panose="020B0703020202090204" pitchFamily="34" charset="0"/>
              </a:rPr>
              <a:t>Learn one policy for all people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5EF9AFA-BA77-5D4E-978A-225CC1305766}"/>
              </a:ext>
            </a:extLst>
          </p:cNvPr>
          <p:cNvSpPr txBox="1"/>
          <p:nvPr/>
        </p:nvSpPr>
        <p:spPr>
          <a:xfrm>
            <a:off x="11040419" y="8222438"/>
            <a:ext cx="524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rebuchet MS" panose="020B0703020202090204" pitchFamily="34" charset="0"/>
              </a:rPr>
              <a:t>Generate states from historical data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A247551-EB9C-D44D-9354-0A26CE58E3B7}"/>
              </a:ext>
            </a:extLst>
          </p:cNvPr>
          <p:cNvSpPr txBox="1"/>
          <p:nvPr/>
        </p:nvSpPr>
        <p:spPr>
          <a:xfrm>
            <a:off x="11028599" y="10047702"/>
            <a:ext cx="524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rebuchet MS" panose="020B0703020202090204" pitchFamily="34" charset="0"/>
              </a:rPr>
              <a:t> Evolving Environment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15B23BB-AEA9-CB41-BBF6-ED45F195C77E}"/>
              </a:ext>
            </a:extLst>
          </p:cNvPr>
          <p:cNvSpPr txBox="1"/>
          <p:nvPr/>
        </p:nvSpPr>
        <p:spPr>
          <a:xfrm>
            <a:off x="11052114" y="11761965"/>
            <a:ext cx="524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rebuchet MS" panose="020B0703020202090204" pitchFamily="34" charset="0"/>
              </a:rPr>
              <a:t>Evolving user states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014C0D4-88E2-8D4D-BF71-D4B85CB8EC3B}"/>
              </a:ext>
            </a:extLst>
          </p:cNvPr>
          <p:cNvGrpSpPr/>
          <p:nvPr/>
        </p:nvGrpSpPr>
        <p:grpSpPr>
          <a:xfrm>
            <a:off x="11324960" y="11088166"/>
            <a:ext cx="4678203" cy="543184"/>
            <a:chOff x="11101233" y="12669479"/>
            <a:chExt cx="4678203" cy="543184"/>
          </a:xfrm>
        </p:grpSpPr>
        <p:pic>
          <p:nvPicPr>
            <p:cNvPr id="16" name="Graphic 15" descr="Sun">
              <a:extLst>
                <a:ext uri="{FF2B5EF4-FFF2-40B4-BE49-F238E27FC236}">
                  <a16:creationId xmlns:a16="http://schemas.microsoft.com/office/drawing/2014/main" id="{2B3B9CCE-3B5C-8F45-817F-BB5EEEF55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01233" y="12741619"/>
              <a:ext cx="398904" cy="398904"/>
            </a:xfrm>
            <a:prstGeom prst="rect">
              <a:avLst/>
            </a:prstGeom>
          </p:spPr>
        </p:pic>
        <p:pic>
          <p:nvPicPr>
            <p:cNvPr id="166" name="Graphic 165" descr="Sun">
              <a:extLst>
                <a:ext uri="{FF2B5EF4-FFF2-40B4-BE49-F238E27FC236}">
                  <a16:creationId xmlns:a16="http://schemas.microsoft.com/office/drawing/2014/main" id="{6ACC315A-F7F9-B640-9D78-D1DD872F7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718263" y="12741619"/>
              <a:ext cx="398904" cy="398904"/>
            </a:xfrm>
            <a:prstGeom prst="rect">
              <a:avLst/>
            </a:prstGeom>
          </p:spPr>
        </p:pic>
        <p:pic>
          <p:nvPicPr>
            <p:cNvPr id="171" name="Graphic 170" descr="Cloud">
              <a:extLst>
                <a:ext uri="{FF2B5EF4-FFF2-40B4-BE49-F238E27FC236}">
                  <a16:creationId xmlns:a16="http://schemas.microsoft.com/office/drawing/2014/main" id="{81F9A580-05FD-C24F-99C4-86BDC71DC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619223" y="12669479"/>
              <a:ext cx="543184" cy="543184"/>
            </a:xfrm>
            <a:prstGeom prst="rect">
              <a:avLst/>
            </a:prstGeom>
          </p:spPr>
        </p:pic>
        <p:pic>
          <p:nvPicPr>
            <p:cNvPr id="176" name="Graphic 175" descr="Sun">
              <a:extLst>
                <a:ext uri="{FF2B5EF4-FFF2-40B4-BE49-F238E27FC236}">
                  <a16:creationId xmlns:a16="http://schemas.microsoft.com/office/drawing/2014/main" id="{19E003CE-DC64-7C44-950A-797F6840A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380532" y="12741619"/>
              <a:ext cx="398904" cy="398904"/>
            </a:xfrm>
            <a:prstGeom prst="rect">
              <a:avLst/>
            </a:prstGeom>
          </p:spPr>
        </p:pic>
        <p:pic>
          <p:nvPicPr>
            <p:cNvPr id="182" name="Graphic 181" descr="Cloud">
              <a:extLst>
                <a:ext uri="{FF2B5EF4-FFF2-40B4-BE49-F238E27FC236}">
                  <a16:creationId xmlns:a16="http://schemas.microsoft.com/office/drawing/2014/main" id="{38494F47-E091-3A44-BEA0-79B29D48D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096603" y="12669479"/>
              <a:ext cx="543184" cy="543184"/>
            </a:xfrm>
            <a:prstGeom prst="rect">
              <a:avLst/>
            </a:prstGeom>
          </p:spPr>
        </p:pic>
        <p:pic>
          <p:nvPicPr>
            <p:cNvPr id="183" name="Graphic 182" descr="Cloud">
              <a:extLst>
                <a:ext uri="{FF2B5EF4-FFF2-40B4-BE49-F238E27FC236}">
                  <a16:creationId xmlns:a16="http://schemas.microsoft.com/office/drawing/2014/main" id="{600444EA-1BEF-8441-AA66-144A2D112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335293" y="12669479"/>
              <a:ext cx="543184" cy="543184"/>
            </a:xfrm>
            <a:prstGeom prst="rect">
              <a:avLst/>
            </a:prstGeom>
          </p:spPr>
        </p:pic>
        <p:pic>
          <p:nvPicPr>
            <p:cNvPr id="184" name="Graphic 183" descr="Cloud">
              <a:extLst>
                <a:ext uri="{FF2B5EF4-FFF2-40B4-BE49-F238E27FC236}">
                  <a16:creationId xmlns:a16="http://schemas.microsoft.com/office/drawing/2014/main" id="{00D364D3-BF3A-A640-9BB5-204811764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857913" y="12669479"/>
              <a:ext cx="543184" cy="543184"/>
            </a:xfrm>
            <a:prstGeom prst="rect">
              <a:avLst/>
            </a:prstGeom>
          </p:spPr>
        </p:pic>
      </p:grpSp>
      <p:pic>
        <p:nvPicPr>
          <p:cNvPr id="186" name="Picture 4">
            <a:extLst>
              <a:ext uri="{FF2B5EF4-FFF2-40B4-BE49-F238E27FC236}">
                <a16:creationId xmlns:a16="http://schemas.microsoft.com/office/drawing/2014/main" id="{48BC1933-5C51-E042-B3AE-01F61B8BC7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35027" y="20157410"/>
            <a:ext cx="2072518" cy="1630783"/>
          </a:xfrm>
          <a:prstGeom prst="rect">
            <a:avLst/>
          </a:prstGeom>
        </p:spPr>
      </p:pic>
      <p:sp>
        <p:nvSpPr>
          <p:cNvPr id="187" name="TextBox 186">
            <a:extLst>
              <a:ext uri="{FF2B5EF4-FFF2-40B4-BE49-F238E27FC236}">
                <a16:creationId xmlns:a16="http://schemas.microsoft.com/office/drawing/2014/main" id="{BB6FE43E-F993-6D49-AF69-D68CF76998A5}"/>
              </a:ext>
            </a:extLst>
          </p:cNvPr>
          <p:cNvSpPr txBox="1"/>
          <p:nvPr/>
        </p:nvSpPr>
        <p:spPr>
          <a:xfrm>
            <a:off x="33723376" y="20280304"/>
            <a:ext cx="448983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Helvetica"/>
                <a:cs typeface="Helvetica"/>
              </a:rPr>
              <a:t>Personalized </a:t>
            </a:r>
            <a:endParaRPr lang="en-US" sz="3600" dirty="0">
              <a:latin typeface="Calibri" panose="020F0502020204030204"/>
              <a:cs typeface="Calibri"/>
            </a:endParaRPr>
          </a:p>
          <a:p>
            <a:r>
              <a:rPr lang="en-US" sz="3600" dirty="0">
                <a:latin typeface="Helvetica"/>
                <a:cs typeface="Helvetica"/>
              </a:rPr>
              <a:t>policies</a:t>
            </a:r>
            <a:r>
              <a:rPr lang="en-US" sz="4800" dirty="0">
                <a:latin typeface="Helvetica"/>
                <a:cs typeface="Helvetica"/>
              </a:rPr>
              <a:t> </a:t>
            </a:r>
            <a:endParaRPr lang="en-US" sz="4800" dirty="0">
              <a:cs typeface="Calibri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B31317D-A184-0748-89CE-D92E58033134}"/>
              </a:ext>
            </a:extLst>
          </p:cNvPr>
          <p:cNvSpPr txBox="1"/>
          <p:nvPr/>
        </p:nvSpPr>
        <p:spPr>
          <a:xfrm>
            <a:off x="39320368" y="20372637"/>
            <a:ext cx="387349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Helvetica"/>
                <a:cs typeface="Helvetica"/>
              </a:rPr>
              <a:t>Rapid </a:t>
            </a:r>
            <a:endParaRPr lang="en-US" sz="3600" dirty="0"/>
          </a:p>
          <a:p>
            <a:r>
              <a:rPr lang="en-US" sz="3600" dirty="0">
                <a:latin typeface="Helvetica"/>
                <a:cs typeface="Helvetica"/>
              </a:rPr>
              <a:t>policy learning</a:t>
            </a:r>
            <a:endParaRPr lang="en-US" sz="3600" dirty="0" err="1">
              <a:cs typeface="Calibri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4705035-7699-654A-810C-0FA7F560AD36}"/>
              </a:ext>
            </a:extLst>
          </p:cNvPr>
          <p:cNvSpPr txBox="1"/>
          <p:nvPr/>
        </p:nvSpPr>
        <p:spPr>
          <a:xfrm>
            <a:off x="35265391" y="22424517"/>
            <a:ext cx="5895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Helvetica"/>
                <a:ea typeface="Segoe UI"/>
                <a:cs typeface="Helvetica"/>
              </a:rPr>
              <a:t>Intelligent pooling 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26AF308-9BB3-4E4E-A693-E10005092C72}"/>
              </a:ext>
            </a:extLst>
          </p:cNvPr>
          <p:cNvGrpSpPr/>
          <p:nvPr/>
        </p:nvGrpSpPr>
        <p:grpSpPr>
          <a:xfrm>
            <a:off x="5785133" y="4689780"/>
            <a:ext cx="5357697" cy="2230125"/>
            <a:chOff x="34043724" y="22716844"/>
            <a:chExt cx="9649200" cy="4016450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4A9DEA0A-C0F9-6B40-81B2-736ED6A99C65}"/>
                </a:ext>
              </a:extLst>
            </p:cNvPr>
            <p:cNvGrpSpPr/>
            <p:nvPr/>
          </p:nvGrpSpPr>
          <p:grpSpPr>
            <a:xfrm>
              <a:off x="35553935" y="23514302"/>
              <a:ext cx="4533906" cy="1080256"/>
              <a:chOff x="32934641" y="26618209"/>
              <a:chExt cx="6587969" cy="1569660"/>
            </a:xfrm>
          </p:grpSpPr>
          <p:pic>
            <p:nvPicPr>
              <p:cNvPr id="190" name="Picture 189">
                <a:extLst>
                  <a:ext uri="{FF2B5EF4-FFF2-40B4-BE49-F238E27FC236}">
                    <a16:creationId xmlns:a16="http://schemas.microsoft.com/office/drawing/2014/main" id="{CFB6F022-E24C-B143-BF92-AEC6D7AFFE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34641" y="26618209"/>
                <a:ext cx="928716" cy="1569660"/>
              </a:xfrm>
              <a:prstGeom prst="rect">
                <a:avLst/>
              </a:prstGeom>
            </p:spPr>
          </p:pic>
          <p:pic>
            <p:nvPicPr>
              <p:cNvPr id="191" name="Picture 190">
                <a:extLst>
                  <a:ext uri="{FF2B5EF4-FFF2-40B4-BE49-F238E27FC236}">
                    <a16:creationId xmlns:a16="http://schemas.microsoft.com/office/drawing/2014/main" id="{3C6BCDA1-2C05-EC44-90EE-8FF3358CB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507698" y="26618209"/>
                <a:ext cx="928716" cy="1569660"/>
              </a:xfrm>
              <a:prstGeom prst="rect">
                <a:avLst/>
              </a:prstGeom>
            </p:spPr>
          </p:pic>
          <p:pic>
            <p:nvPicPr>
              <p:cNvPr id="192" name="Graphic 191">
                <a:extLst>
                  <a:ext uri="{FF2B5EF4-FFF2-40B4-BE49-F238E27FC236}">
                    <a16:creationId xmlns:a16="http://schemas.microsoft.com/office/drawing/2014/main" id="{80F2A0CA-732B-B64D-A92C-2F41108880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4421501" y="26684974"/>
                <a:ext cx="1528053" cy="1436131"/>
              </a:xfrm>
              <a:prstGeom prst="rect">
                <a:avLst/>
              </a:prstGeom>
            </p:spPr>
          </p:pic>
          <p:pic>
            <p:nvPicPr>
              <p:cNvPr id="193" name="Graphic 192">
                <a:extLst>
                  <a:ext uri="{FF2B5EF4-FFF2-40B4-BE49-F238E27FC236}">
                    <a16:creationId xmlns:a16="http://schemas.microsoft.com/office/drawing/2014/main" id="{60D72AAA-7A13-DC46-8D01-C54959A5E7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7994557" y="26684974"/>
                <a:ext cx="1528053" cy="1436131"/>
              </a:xfrm>
              <a:prstGeom prst="rect">
                <a:avLst/>
              </a:prstGeom>
            </p:spPr>
          </p:pic>
        </p:grpSp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7DFE9D1A-DFE3-1D43-A576-89B5F5028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553935" y="25529119"/>
              <a:ext cx="712470" cy="1204175"/>
            </a:xfrm>
            <a:prstGeom prst="rect">
              <a:avLst/>
            </a:prstGeom>
          </p:spPr>
        </p:pic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FDF31BB9-9AA3-5540-8352-29664589317F}"/>
                </a:ext>
              </a:extLst>
            </p:cNvPr>
            <p:cNvCxnSpPr>
              <a:cxnSpLocks/>
            </p:cNvCxnSpPr>
            <p:nvPr/>
          </p:nvCxnSpPr>
          <p:spPr>
            <a:xfrm>
              <a:off x="36577207" y="26177641"/>
              <a:ext cx="2279940" cy="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3CDC5AF7-2E4E-1F44-9B59-2728B8761711}"/>
                </a:ext>
              </a:extLst>
            </p:cNvPr>
            <p:cNvSpPr txBox="1"/>
            <p:nvPr/>
          </p:nvSpPr>
          <p:spPr>
            <a:xfrm>
              <a:off x="38957447" y="25149837"/>
              <a:ext cx="4735477" cy="1496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Trebuchet MS" panose="020B0703020202090204" pitchFamily="34" charset="0"/>
                  <a:ea typeface="Segoe UI"/>
                  <a:cs typeface="Helvetica"/>
                </a:rPr>
                <a:t>Personalized</a:t>
              </a:r>
            </a:p>
            <a:p>
              <a:r>
                <a:rPr lang="en-US" sz="2400" dirty="0">
                  <a:latin typeface="Trebuchet MS" panose="020B0703020202090204" pitchFamily="34" charset="0"/>
                  <a:ea typeface="Segoe UI"/>
                  <a:cs typeface="Helvetica"/>
                </a:rPr>
                <a:t> policy</a:t>
              </a:r>
            </a:p>
          </p:txBody>
        </p:sp>
        <p:cxnSp>
          <p:nvCxnSpPr>
            <p:cNvPr id="198" name="Straight Arrow Connector 197">
              <a:extLst>
                <a:ext uri="{FF2B5EF4-FFF2-40B4-BE49-F238E27FC236}">
                  <a16:creationId xmlns:a16="http://schemas.microsoft.com/office/drawing/2014/main" id="{B00A10DD-AC8A-E54E-A76B-35646ED68243}"/>
                </a:ext>
              </a:extLst>
            </p:cNvPr>
            <p:cNvCxnSpPr>
              <a:cxnSpLocks/>
            </p:cNvCxnSpPr>
            <p:nvPr/>
          </p:nvCxnSpPr>
          <p:spPr>
            <a:xfrm>
              <a:off x="36193087" y="24723614"/>
              <a:ext cx="2576210" cy="1247182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1742D7FE-7EA7-004E-9B2D-04C4EA770A36}"/>
                </a:ext>
              </a:extLst>
            </p:cNvPr>
            <p:cNvCxnSpPr>
              <a:cxnSpLocks/>
            </p:cNvCxnSpPr>
            <p:nvPr/>
          </p:nvCxnSpPr>
          <p:spPr>
            <a:xfrm>
              <a:off x="37525117" y="24594558"/>
              <a:ext cx="1244180" cy="12924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1806F3B8-35C9-E645-90E2-F8766129318F}"/>
                </a:ext>
              </a:extLst>
            </p:cNvPr>
            <p:cNvCxnSpPr>
              <a:cxnSpLocks/>
            </p:cNvCxnSpPr>
            <p:nvPr/>
          </p:nvCxnSpPr>
          <p:spPr>
            <a:xfrm>
              <a:off x="38499030" y="24818009"/>
              <a:ext cx="358117" cy="98258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579B0AC-370B-AB42-B5EE-C3FF5BE3CF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57147" y="24818009"/>
              <a:ext cx="100299" cy="1152787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73089E4A-DB7C-4440-BB9E-9253A01C57AA}"/>
                </a:ext>
              </a:extLst>
            </p:cNvPr>
            <p:cNvSpPr txBox="1"/>
            <p:nvPr/>
          </p:nvSpPr>
          <p:spPr>
            <a:xfrm>
              <a:off x="34081327" y="22716844"/>
              <a:ext cx="3241551" cy="83145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latin typeface="Trebuchet MS" panose="020B0703020202090204" pitchFamily="34" charset="0"/>
                  <a:cs typeface="Calibri"/>
                </a:rPr>
                <a:t>Population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48B3E251-BB0C-2940-A4A2-5EBB96AB6260}"/>
                </a:ext>
              </a:extLst>
            </p:cNvPr>
            <p:cNvSpPr txBox="1"/>
            <p:nvPr/>
          </p:nvSpPr>
          <p:spPr>
            <a:xfrm>
              <a:off x="34043724" y="25801447"/>
              <a:ext cx="3241551" cy="83145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latin typeface="Trebuchet MS" panose="020B0703020202090204" pitchFamily="34" charset="0"/>
                  <a:cs typeface="Calibri"/>
                </a:rPr>
                <a:t>User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5AB0B21-1341-F848-99AE-04744A5331C5}"/>
              </a:ext>
            </a:extLst>
          </p:cNvPr>
          <p:cNvSpPr/>
          <p:nvPr/>
        </p:nvSpPr>
        <p:spPr>
          <a:xfrm>
            <a:off x="292881" y="3918360"/>
            <a:ext cx="52003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rebuchet MS" panose="020B0703020202090204" pitchFamily="34" charset="0"/>
              </a:rPr>
              <a:t>Provide smartphone-based </a:t>
            </a:r>
            <a:r>
              <a:rPr lang="en-US" sz="2800" b="1" dirty="0">
                <a:latin typeface="Trebuchet MS" panose="020B0703020202090204" pitchFamily="34" charset="0"/>
              </a:rPr>
              <a:t>just in time</a:t>
            </a:r>
            <a:r>
              <a:rPr lang="en-US" sz="2800" dirty="0">
                <a:latin typeface="Trebuchet MS" panose="020B0703020202090204" pitchFamily="34" charset="0"/>
              </a:rPr>
              <a:t>, adaptive behavioral </a:t>
            </a:r>
            <a:r>
              <a:rPr lang="en-US" sz="2800" b="1" dirty="0">
                <a:latin typeface="Trebuchet MS" panose="020B0703020202090204" pitchFamily="34" charset="0"/>
              </a:rPr>
              <a:t>interventions</a:t>
            </a:r>
            <a:r>
              <a:rPr lang="en-US" sz="2800" dirty="0">
                <a:latin typeface="Trebuchet MS" panose="020B0703020202090204" pitchFamily="34" charset="0"/>
              </a:rPr>
              <a:t> (JITAI) to increase physical activity</a:t>
            </a:r>
          </a:p>
        </p:txBody>
      </p:sp>
      <p:pic>
        <p:nvPicPr>
          <p:cNvPr id="35" name="Graphic 34" descr="Person eating">
            <a:extLst>
              <a:ext uri="{FF2B5EF4-FFF2-40B4-BE49-F238E27FC236}">
                <a16:creationId xmlns:a16="http://schemas.microsoft.com/office/drawing/2014/main" id="{5F937777-A429-9B43-9DA1-BDF4B9C4EC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8398" y="6283379"/>
            <a:ext cx="1578070" cy="157807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31398543-545B-AD45-9160-5BC76F6A68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9183457">
            <a:off x="1507719" y="6055184"/>
            <a:ext cx="347929" cy="54414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B0BF9238-737D-8141-9035-0B89A0A14A4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44419" t="18233" r="16649" b="42365"/>
          <a:stretch/>
        </p:blipFill>
        <p:spPr>
          <a:xfrm>
            <a:off x="1754827" y="5848134"/>
            <a:ext cx="444612" cy="428373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D0D19EA-1C97-3442-B042-99C6F213F74D}"/>
              </a:ext>
            </a:extLst>
          </p:cNvPr>
          <p:cNvCxnSpPr/>
          <p:nvPr/>
        </p:nvCxnSpPr>
        <p:spPr>
          <a:xfrm>
            <a:off x="2441329" y="7072414"/>
            <a:ext cx="10857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Graphic 45" descr="Walk">
            <a:extLst>
              <a:ext uri="{FF2B5EF4-FFF2-40B4-BE49-F238E27FC236}">
                <a16:creationId xmlns:a16="http://schemas.microsoft.com/office/drawing/2014/main" id="{1E938D1F-23B6-7746-9651-02D0F7F1B4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7699" y="6334226"/>
            <a:ext cx="1476376" cy="1476376"/>
          </a:xfrm>
          <a:prstGeom prst="rect">
            <a:avLst/>
          </a:prstGeom>
        </p:spPr>
      </p:pic>
      <p:sp>
        <p:nvSpPr>
          <p:cNvPr id="209" name="Rectangle 208">
            <a:extLst>
              <a:ext uri="{FF2B5EF4-FFF2-40B4-BE49-F238E27FC236}">
                <a16:creationId xmlns:a16="http://schemas.microsoft.com/office/drawing/2014/main" id="{7627A27F-2353-F545-A328-54DE08755BAD}"/>
              </a:ext>
            </a:extLst>
          </p:cNvPr>
          <p:cNvSpPr/>
          <p:nvPr/>
        </p:nvSpPr>
        <p:spPr>
          <a:xfrm>
            <a:off x="431564" y="7744335"/>
            <a:ext cx="5200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rebuchet MS" panose="020B0703020202090204" pitchFamily="34" charset="0"/>
              </a:rPr>
              <a:t>Goal: </a:t>
            </a:r>
            <a:r>
              <a:rPr lang="en-US" sz="2400" dirty="0">
                <a:latin typeface="Trebuchet MS" panose="020B0703020202090204" pitchFamily="34" charset="0"/>
              </a:rPr>
              <a:t>Learn an </a:t>
            </a:r>
            <a:r>
              <a:rPr lang="en-US" sz="2400" b="1" dirty="0">
                <a:latin typeface="Trebuchet MS" panose="020B0703020202090204" pitchFamily="34" charset="0"/>
              </a:rPr>
              <a:t>optimal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b="1" dirty="0">
                <a:latin typeface="Trebuchet MS" panose="020B0703020202090204" pitchFamily="34" charset="0"/>
              </a:rPr>
              <a:t>intervention </a:t>
            </a:r>
            <a:r>
              <a:rPr lang="en-US" sz="2400" dirty="0">
                <a:latin typeface="Trebuchet MS" panose="020B0703020202090204" pitchFamily="34" charset="0"/>
              </a:rPr>
              <a:t>policy for each user</a:t>
            </a:r>
          </a:p>
        </p:txBody>
      </p:sp>
      <p:sp>
        <p:nvSpPr>
          <p:cNvPr id="63" name="Curved Right Arrow 62">
            <a:extLst>
              <a:ext uri="{FF2B5EF4-FFF2-40B4-BE49-F238E27FC236}">
                <a16:creationId xmlns:a16="http://schemas.microsoft.com/office/drawing/2014/main" id="{48A2A5CE-4078-4748-8B3F-BA8CB0494F78}"/>
              </a:ext>
            </a:extLst>
          </p:cNvPr>
          <p:cNvSpPr/>
          <p:nvPr/>
        </p:nvSpPr>
        <p:spPr>
          <a:xfrm>
            <a:off x="318375" y="8589308"/>
            <a:ext cx="532623" cy="1419059"/>
          </a:xfrm>
          <a:prstGeom prst="curvedRightArrow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4" name="Picture 4">
            <a:extLst>
              <a:ext uri="{FF2B5EF4-FFF2-40B4-BE49-F238E27FC236}">
                <a16:creationId xmlns:a16="http://schemas.microsoft.com/office/drawing/2014/main" id="{886AFC59-C62F-9244-8025-DD5613FF75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6957" y="15412544"/>
            <a:ext cx="975458" cy="767550"/>
          </a:xfrm>
          <a:prstGeom prst="rect">
            <a:avLst/>
          </a:prstGeom>
        </p:spPr>
      </p:pic>
      <p:sp>
        <p:nvSpPr>
          <p:cNvPr id="215" name="TextBox 214">
            <a:extLst>
              <a:ext uri="{FF2B5EF4-FFF2-40B4-BE49-F238E27FC236}">
                <a16:creationId xmlns:a16="http://schemas.microsoft.com/office/drawing/2014/main" id="{8235B5A1-4540-6E4A-8F39-A23C9B090E3C}"/>
              </a:ext>
            </a:extLst>
          </p:cNvPr>
          <p:cNvSpPr txBox="1"/>
          <p:nvPr/>
        </p:nvSpPr>
        <p:spPr>
          <a:xfrm>
            <a:off x="445834" y="15379451"/>
            <a:ext cx="1972111" cy="10011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hangingPunct="0">
              <a:lnSpc>
                <a:spcPts val="3260"/>
              </a:lnSpc>
            </a:pPr>
            <a:r>
              <a:rPr lang="en-US" sz="2400" dirty="0">
                <a:latin typeface="Trebuchet MS" panose="020B0703020202090204" pitchFamily="34" charset="0"/>
                <a:cs typeface="Helvetica"/>
              </a:rPr>
              <a:t>Personalized</a:t>
            </a:r>
          </a:p>
          <a:p>
            <a:pPr hangingPunct="0">
              <a:lnSpc>
                <a:spcPts val="3260"/>
              </a:lnSpc>
            </a:pPr>
            <a:r>
              <a:rPr lang="en-US" sz="2400" dirty="0">
                <a:latin typeface="Trebuchet MS" panose="020B0703020202090204" pitchFamily="34" charset="0"/>
                <a:cs typeface="Helvetica"/>
              </a:rPr>
              <a:t>policies</a:t>
            </a:r>
            <a:r>
              <a:rPr lang="en-US" sz="4800" dirty="0">
                <a:latin typeface="Helvetica"/>
                <a:cs typeface="Helvetica"/>
              </a:rPr>
              <a:t> </a:t>
            </a:r>
            <a:endParaRPr lang="en-US" sz="4800" dirty="0">
              <a:cs typeface="Calibri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382AC188-B7BB-1949-AFAF-BD47B158CE1F}"/>
              </a:ext>
            </a:extLst>
          </p:cNvPr>
          <p:cNvSpPr txBox="1"/>
          <p:nvPr/>
        </p:nvSpPr>
        <p:spPr>
          <a:xfrm>
            <a:off x="3237899" y="15431224"/>
            <a:ext cx="2907202" cy="10011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hangingPunct="0">
              <a:lnSpc>
                <a:spcPts val="3260"/>
              </a:lnSpc>
            </a:pPr>
            <a:r>
              <a:rPr lang="en-US" sz="2400" dirty="0">
                <a:latin typeface="Trebuchet MS" panose="020B0703020202090204" pitchFamily="34" charset="0"/>
                <a:cs typeface="Helvetica"/>
              </a:rPr>
              <a:t>Rapid</a:t>
            </a:r>
          </a:p>
          <a:p>
            <a:pPr hangingPunct="0">
              <a:lnSpc>
                <a:spcPts val="3260"/>
              </a:lnSpc>
            </a:pPr>
            <a:r>
              <a:rPr lang="en-US" sz="2400" dirty="0">
                <a:latin typeface="Trebuchet MS" panose="020B0703020202090204" pitchFamily="34" charset="0"/>
                <a:cs typeface="Helvetica"/>
              </a:rPr>
              <a:t>policy learning</a:t>
            </a:r>
            <a:r>
              <a:rPr lang="en-US" sz="4800" dirty="0">
                <a:latin typeface="Helvetica"/>
                <a:cs typeface="Helvetica"/>
              </a:rPr>
              <a:t> </a:t>
            </a:r>
            <a:endParaRPr lang="en-US" sz="4800" dirty="0">
              <a:cs typeface="Calibri"/>
            </a:endParaRPr>
          </a:p>
        </p:txBody>
      </p:sp>
      <p:pic>
        <p:nvPicPr>
          <p:cNvPr id="217" name="Picture 216">
            <a:extLst>
              <a:ext uri="{FF2B5EF4-FFF2-40B4-BE49-F238E27FC236}">
                <a16:creationId xmlns:a16="http://schemas.microsoft.com/office/drawing/2014/main" id="{E77579CC-DAF3-1D42-B85D-41757B112B5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01331" y="7857246"/>
            <a:ext cx="1524000" cy="495300"/>
          </a:xfrm>
          <a:prstGeom prst="rect">
            <a:avLst/>
          </a:prstGeom>
        </p:spPr>
      </p:pic>
      <p:sp>
        <p:nvSpPr>
          <p:cNvPr id="218" name="TextBox 217">
            <a:extLst>
              <a:ext uri="{FF2B5EF4-FFF2-40B4-BE49-F238E27FC236}">
                <a16:creationId xmlns:a16="http://schemas.microsoft.com/office/drawing/2014/main" id="{CFC48300-2F84-5749-86D4-DA065BCAFDCE}"/>
              </a:ext>
            </a:extLst>
          </p:cNvPr>
          <p:cNvSpPr txBox="1"/>
          <p:nvPr/>
        </p:nvSpPr>
        <p:spPr>
          <a:xfrm flipH="1">
            <a:off x="1846095" y="13952463"/>
            <a:ext cx="22685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rebuchet MS" panose="020B0703020202090204" pitchFamily="34" charset="0"/>
                <a:cs typeface="Calibri"/>
              </a:rPr>
              <a:t>User index </a:t>
            </a:r>
            <a:r>
              <a:rPr lang="en-US" sz="2400" dirty="0" err="1">
                <a:latin typeface="Trebuchet MS" panose="020B0703020202090204" pitchFamily="34" charset="0"/>
                <a:cs typeface="Calibri"/>
              </a:rPr>
              <a:t>i</a:t>
            </a:r>
            <a:endParaRPr lang="en-US" sz="2400" dirty="0">
              <a:latin typeface="Trebuchet MS" panose="020B0703020202090204" pitchFamily="34" charset="0"/>
              <a:cs typeface="Calibri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E6E081A-47B0-324D-AACA-122282320CA5}"/>
              </a:ext>
            </a:extLst>
          </p:cNvPr>
          <p:cNvSpPr txBox="1"/>
          <p:nvPr/>
        </p:nvSpPr>
        <p:spPr>
          <a:xfrm>
            <a:off x="8928216" y="7952436"/>
            <a:ext cx="179986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User effect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99A9E92B-1D0A-5245-A57C-52A4BB4A04F2}"/>
              </a:ext>
            </a:extLst>
          </p:cNvPr>
          <p:cNvSpPr txBox="1"/>
          <p:nvPr/>
        </p:nvSpPr>
        <p:spPr>
          <a:xfrm>
            <a:off x="7155411" y="7509126"/>
            <a:ext cx="262936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Population term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689B65A-5E1E-9043-B4CE-2BC8236CEAE1}"/>
              </a:ext>
            </a:extLst>
          </p:cNvPr>
          <p:cNvSpPr txBox="1"/>
          <p:nvPr/>
        </p:nvSpPr>
        <p:spPr>
          <a:xfrm>
            <a:off x="5826617" y="7025510"/>
            <a:ext cx="4774080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rebuchet MS" panose="020B0703020202090204" pitchFamily="34" charset="0"/>
                <a:cs typeface="Calibri"/>
              </a:rPr>
              <a:t>Bayesian random effects model</a:t>
            </a:r>
          </a:p>
        </p:txBody>
      </p:sp>
      <p:pic>
        <p:nvPicPr>
          <p:cNvPr id="228" name="Picture 227">
            <a:extLst>
              <a:ext uri="{FF2B5EF4-FFF2-40B4-BE49-F238E27FC236}">
                <a16:creationId xmlns:a16="http://schemas.microsoft.com/office/drawing/2014/main" id="{BE5117C4-37B5-EA4A-9BF3-45138356103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37356" y="10665574"/>
            <a:ext cx="4381500" cy="838200"/>
          </a:xfrm>
          <a:prstGeom prst="rect">
            <a:avLst/>
          </a:prstGeom>
        </p:spPr>
      </p:pic>
      <p:pic>
        <p:nvPicPr>
          <p:cNvPr id="230" name="Picture 229">
            <a:extLst>
              <a:ext uri="{FF2B5EF4-FFF2-40B4-BE49-F238E27FC236}">
                <a16:creationId xmlns:a16="http://schemas.microsoft.com/office/drawing/2014/main" id="{8B74B58C-E92E-CD47-8BFC-1BD74167B0B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45101" y="8832021"/>
            <a:ext cx="4064000" cy="457200"/>
          </a:xfrm>
          <a:prstGeom prst="rect">
            <a:avLst/>
          </a:prstGeom>
        </p:spPr>
      </p:pic>
      <p:sp>
        <p:nvSpPr>
          <p:cNvPr id="236" name="TextBox 235">
            <a:extLst>
              <a:ext uri="{FF2B5EF4-FFF2-40B4-BE49-F238E27FC236}">
                <a16:creationId xmlns:a16="http://schemas.microsoft.com/office/drawing/2014/main" id="{B490F09E-49C6-924A-9065-63B241D1A167}"/>
              </a:ext>
            </a:extLst>
          </p:cNvPr>
          <p:cNvSpPr txBox="1"/>
          <p:nvPr/>
        </p:nvSpPr>
        <p:spPr>
          <a:xfrm>
            <a:off x="5646759" y="9417462"/>
            <a:ext cx="5060684" cy="40011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Linear bandit posterior mean &amp; covariance</a:t>
            </a:r>
          </a:p>
        </p:txBody>
      </p:sp>
      <p:pic>
        <p:nvPicPr>
          <p:cNvPr id="238" name="Picture 237">
            <a:extLst>
              <a:ext uri="{FF2B5EF4-FFF2-40B4-BE49-F238E27FC236}">
                <a16:creationId xmlns:a16="http://schemas.microsoft.com/office/drawing/2014/main" id="{0E0FFC3B-434D-F142-AA25-4493C49ED06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05035" y="12534292"/>
            <a:ext cx="4750130" cy="2999543"/>
          </a:xfrm>
          <a:prstGeom prst="rect">
            <a:avLst/>
          </a:prstGeom>
        </p:spPr>
      </p:pic>
      <p:grpSp>
        <p:nvGrpSpPr>
          <p:cNvPr id="349" name="Group 348">
            <a:extLst>
              <a:ext uri="{FF2B5EF4-FFF2-40B4-BE49-F238E27FC236}">
                <a16:creationId xmlns:a16="http://schemas.microsoft.com/office/drawing/2014/main" id="{8F4602F1-F68F-F24A-908B-AB465561E2E1}"/>
              </a:ext>
            </a:extLst>
          </p:cNvPr>
          <p:cNvGrpSpPr/>
          <p:nvPr/>
        </p:nvGrpSpPr>
        <p:grpSpPr>
          <a:xfrm>
            <a:off x="11360501" y="10640837"/>
            <a:ext cx="4357826" cy="340841"/>
            <a:chOff x="11360501" y="11153001"/>
            <a:chExt cx="4357826" cy="340841"/>
          </a:xfrm>
        </p:grpSpPr>
        <p:pic>
          <p:nvPicPr>
            <p:cNvPr id="244" name="Graphic 243" descr="Watch">
              <a:extLst>
                <a:ext uri="{FF2B5EF4-FFF2-40B4-BE49-F238E27FC236}">
                  <a16:creationId xmlns:a16="http://schemas.microsoft.com/office/drawing/2014/main" id="{60F72071-FEE8-8743-9E69-8F9EC576D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1360501" y="11153001"/>
              <a:ext cx="340841" cy="340841"/>
            </a:xfrm>
            <a:prstGeom prst="rect">
              <a:avLst/>
            </a:prstGeom>
          </p:spPr>
        </p:pic>
        <p:pic>
          <p:nvPicPr>
            <p:cNvPr id="247" name="Graphic 246" descr="Watch">
              <a:extLst>
                <a:ext uri="{FF2B5EF4-FFF2-40B4-BE49-F238E27FC236}">
                  <a16:creationId xmlns:a16="http://schemas.microsoft.com/office/drawing/2014/main" id="{A3AC4718-B62A-B74B-A0C4-78A883E98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2029999" y="11153001"/>
              <a:ext cx="340841" cy="340841"/>
            </a:xfrm>
            <a:prstGeom prst="rect">
              <a:avLst/>
            </a:prstGeom>
          </p:spPr>
        </p:pic>
        <p:pic>
          <p:nvPicPr>
            <p:cNvPr id="248" name="Graphic 247" descr="Watch">
              <a:extLst>
                <a:ext uri="{FF2B5EF4-FFF2-40B4-BE49-F238E27FC236}">
                  <a16:creationId xmlns:a16="http://schemas.microsoft.com/office/drawing/2014/main" id="{C93BF236-79A5-D540-8E21-7A62B786F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2699497" y="11153001"/>
              <a:ext cx="340841" cy="340841"/>
            </a:xfrm>
            <a:prstGeom prst="rect">
              <a:avLst/>
            </a:prstGeom>
          </p:spPr>
        </p:pic>
        <p:pic>
          <p:nvPicPr>
            <p:cNvPr id="249" name="Graphic 248" descr="Watch">
              <a:extLst>
                <a:ext uri="{FF2B5EF4-FFF2-40B4-BE49-F238E27FC236}">
                  <a16:creationId xmlns:a16="http://schemas.microsoft.com/office/drawing/2014/main" id="{8BA55283-577E-F740-9369-EA8104C18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3368995" y="11153001"/>
              <a:ext cx="340841" cy="340841"/>
            </a:xfrm>
            <a:prstGeom prst="rect">
              <a:avLst/>
            </a:prstGeom>
          </p:spPr>
        </p:pic>
        <p:pic>
          <p:nvPicPr>
            <p:cNvPr id="250" name="Graphic 249" descr="Watch">
              <a:extLst>
                <a:ext uri="{FF2B5EF4-FFF2-40B4-BE49-F238E27FC236}">
                  <a16:creationId xmlns:a16="http://schemas.microsoft.com/office/drawing/2014/main" id="{A2B6EB34-7A44-E945-9C8B-F5B76DED6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4038492" y="11153001"/>
              <a:ext cx="340841" cy="340841"/>
            </a:xfrm>
            <a:prstGeom prst="rect">
              <a:avLst/>
            </a:prstGeom>
          </p:spPr>
        </p:pic>
        <p:pic>
          <p:nvPicPr>
            <p:cNvPr id="251" name="Graphic 250" descr="Watch">
              <a:extLst>
                <a:ext uri="{FF2B5EF4-FFF2-40B4-BE49-F238E27FC236}">
                  <a16:creationId xmlns:a16="http://schemas.microsoft.com/office/drawing/2014/main" id="{8804E0A0-ED7B-D840-9632-1D5C11FBF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4707989" y="11153001"/>
              <a:ext cx="340841" cy="340841"/>
            </a:xfrm>
            <a:prstGeom prst="rect">
              <a:avLst/>
            </a:prstGeom>
          </p:spPr>
        </p:pic>
        <p:pic>
          <p:nvPicPr>
            <p:cNvPr id="252" name="Graphic 251" descr="Watch">
              <a:extLst>
                <a:ext uri="{FF2B5EF4-FFF2-40B4-BE49-F238E27FC236}">
                  <a16:creationId xmlns:a16="http://schemas.microsoft.com/office/drawing/2014/main" id="{BAD6D691-8CBC-6141-930A-2798EEEBA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5377486" y="11153001"/>
              <a:ext cx="340841" cy="340841"/>
            </a:xfrm>
            <a:prstGeom prst="rect">
              <a:avLst/>
            </a:prstGeom>
          </p:spPr>
        </p:pic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CC4AA9A8-A0E2-7F40-88A1-DFA865D71288}"/>
              </a:ext>
            </a:extLst>
          </p:cNvPr>
          <p:cNvGrpSpPr/>
          <p:nvPr/>
        </p:nvGrpSpPr>
        <p:grpSpPr>
          <a:xfrm>
            <a:off x="11044249" y="8665723"/>
            <a:ext cx="5781078" cy="1442515"/>
            <a:chOff x="11061820" y="9087167"/>
            <a:chExt cx="5781078" cy="1442515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F1F969B-96E8-F04F-AC9D-03F0B5E400C5}"/>
                </a:ext>
              </a:extLst>
            </p:cNvPr>
            <p:cNvSpPr txBox="1"/>
            <p:nvPr/>
          </p:nvSpPr>
          <p:spPr>
            <a:xfrm>
              <a:off x="11061820" y="9087167"/>
              <a:ext cx="52436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rebuchet MS" panose="020B0703020202090204" pitchFamily="34" charset="0"/>
                </a:rPr>
                <a:t>Study</a:t>
              </a:r>
            </a:p>
          </p:txBody>
        </p:sp>
        <p:pic>
          <p:nvPicPr>
            <p:cNvPr id="31" name="Graphic 30" descr="Users">
              <a:extLst>
                <a:ext uri="{FF2B5EF4-FFF2-40B4-BE49-F238E27FC236}">
                  <a16:creationId xmlns:a16="http://schemas.microsoft.com/office/drawing/2014/main" id="{C6252A2D-67A2-F041-93D6-1A2783909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1240229" y="9615282"/>
              <a:ext cx="914400" cy="914400"/>
            </a:xfrm>
            <a:prstGeom prst="rect">
              <a:avLst/>
            </a:prstGeom>
          </p:spPr>
        </p:pic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CD6EFE10-037C-0E4B-880F-4D9F439722A9}"/>
                </a:ext>
              </a:extLst>
            </p:cNvPr>
            <p:cNvSpPr txBox="1"/>
            <p:nvPr/>
          </p:nvSpPr>
          <p:spPr>
            <a:xfrm>
              <a:off x="11530921" y="9469883"/>
              <a:ext cx="15376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rebuchet MS" panose="020B0703020202090204" pitchFamily="34" charset="0"/>
                </a:rPr>
                <a:t>Participants</a:t>
              </a:r>
            </a:p>
          </p:txBody>
        </p:sp>
        <p:pic>
          <p:nvPicPr>
            <p:cNvPr id="246" name="Graphic 245" descr="User">
              <a:extLst>
                <a:ext uri="{FF2B5EF4-FFF2-40B4-BE49-F238E27FC236}">
                  <a16:creationId xmlns:a16="http://schemas.microsoft.com/office/drawing/2014/main" id="{4006B97E-97A0-774D-8B25-0E68146D9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2559877" y="9917709"/>
              <a:ext cx="321161" cy="321161"/>
            </a:xfrm>
            <a:prstGeom prst="rect">
              <a:avLst/>
            </a:prstGeom>
          </p:spPr>
        </p:pic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C56AEC47-3F03-BB4B-AE94-13FDB4BCB4D3}"/>
                </a:ext>
              </a:extLst>
            </p:cNvPr>
            <p:cNvSpPr txBox="1"/>
            <p:nvPr/>
          </p:nvSpPr>
          <p:spPr>
            <a:xfrm>
              <a:off x="13201772" y="9696034"/>
              <a:ext cx="19678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rebuchet MS" panose="020B0703020202090204" pitchFamily="34" charset="0"/>
                </a:rPr>
                <a:t>Base activity level</a:t>
              </a:r>
            </a:p>
          </p:txBody>
        </p:sp>
        <p:cxnSp>
          <p:nvCxnSpPr>
            <p:cNvPr id="254" name="Straight Arrow Connector 253">
              <a:extLst>
                <a:ext uri="{FF2B5EF4-FFF2-40B4-BE49-F238E27FC236}">
                  <a16:creationId xmlns:a16="http://schemas.microsoft.com/office/drawing/2014/main" id="{AAD14D24-FC8B-A148-8A4B-C9DAC3AE8C8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4008" y="10072482"/>
              <a:ext cx="373664" cy="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FA60BB3E-FBBC-F440-9B97-0D9980775919}"/>
                </a:ext>
              </a:extLst>
            </p:cNvPr>
            <p:cNvCxnSpPr>
              <a:cxnSpLocks/>
            </p:cNvCxnSpPr>
            <p:nvPr/>
          </p:nvCxnSpPr>
          <p:spPr>
            <a:xfrm>
              <a:off x="12830663" y="10053269"/>
              <a:ext cx="373664" cy="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A34C23F3-94D7-5345-AE74-A5CA5E440E2F}"/>
                </a:ext>
              </a:extLst>
            </p:cNvPr>
            <p:cNvSpPr txBox="1"/>
            <p:nvPr/>
          </p:nvSpPr>
          <p:spPr>
            <a:xfrm>
              <a:off x="14875041" y="9725255"/>
              <a:ext cx="19678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rebuchet MS" panose="020B0703020202090204" pitchFamily="34" charset="0"/>
                </a:rPr>
                <a:t>Study </a:t>
              </a:r>
            </a:p>
            <a:p>
              <a:r>
                <a:rPr lang="en-US" sz="2000" dirty="0">
                  <a:latin typeface="Trebuchet MS" panose="020B0703020202090204" pitchFamily="34" charset="0"/>
                </a:rPr>
                <a:t>length</a:t>
              </a:r>
            </a:p>
          </p:txBody>
        </p: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E6E98AF5-2486-7945-936D-311B26495B2E}"/>
                </a:ext>
              </a:extLst>
            </p:cNvPr>
            <p:cNvCxnSpPr>
              <a:cxnSpLocks/>
            </p:cNvCxnSpPr>
            <p:nvPr/>
          </p:nvCxnSpPr>
          <p:spPr>
            <a:xfrm>
              <a:off x="11960097" y="9298838"/>
              <a:ext cx="3117417" cy="406916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Arrow Connector 259">
              <a:extLst>
                <a:ext uri="{FF2B5EF4-FFF2-40B4-BE49-F238E27FC236}">
                  <a16:creationId xmlns:a16="http://schemas.microsoft.com/office/drawing/2014/main" id="{49883757-58BE-B24C-87E4-2055BFE7FEB4}"/>
                </a:ext>
              </a:extLst>
            </p:cNvPr>
            <p:cNvCxnSpPr>
              <a:cxnSpLocks/>
            </p:cNvCxnSpPr>
            <p:nvPr/>
          </p:nvCxnSpPr>
          <p:spPr>
            <a:xfrm>
              <a:off x="11207309" y="9529188"/>
              <a:ext cx="425623" cy="241613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5" name="Graphic 264" descr="User">
            <a:extLst>
              <a:ext uri="{FF2B5EF4-FFF2-40B4-BE49-F238E27FC236}">
                <a16:creationId xmlns:a16="http://schemas.microsoft.com/office/drawing/2014/main" id="{2609C2C8-BF66-5648-B219-11728EC9FFA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416687" y="12546683"/>
            <a:ext cx="454396" cy="454396"/>
          </a:xfrm>
          <a:prstGeom prst="rect">
            <a:avLst/>
          </a:prstGeom>
        </p:spPr>
      </p:pic>
      <p:sp>
        <p:nvSpPr>
          <p:cNvPr id="266" name="TextBox 265">
            <a:extLst>
              <a:ext uri="{FF2B5EF4-FFF2-40B4-BE49-F238E27FC236}">
                <a16:creationId xmlns:a16="http://schemas.microsoft.com/office/drawing/2014/main" id="{19E4E8DE-0FEA-C340-8AF4-FD2512CBC696}"/>
              </a:ext>
            </a:extLst>
          </p:cNvPr>
          <p:cNvSpPr txBox="1"/>
          <p:nvPr/>
        </p:nvSpPr>
        <p:spPr>
          <a:xfrm>
            <a:off x="11899282" y="12245721"/>
            <a:ext cx="3096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92000"/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Location</a:t>
            </a:r>
          </a:p>
          <a:p>
            <a:pPr marL="342900" indent="-342900">
              <a:buSzPct val="92000"/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Availability</a:t>
            </a:r>
          </a:p>
          <a:p>
            <a:pPr marL="342900" indent="-342900">
              <a:buSzPct val="92000"/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Previous activity level</a:t>
            </a:r>
          </a:p>
        </p:txBody>
      </p:sp>
      <p:pic>
        <p:nvPicPr>
          <p:cNvPr id="267" name="Graphic 266" descr="Walk">
            <a:extLst>
              <a:ext uri="{FF2B5EF4-FFF2-40B4-BE49-F238E27FC236}">
                <a16:creationId xmlns:a16="http://schemas.microsoft.com/office/drawing/2014/main" id="{BEC44EA9-1927-3046-9DAD-6865F09B6D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928310" y="12802225"/>
            <a:ext cx="461021" cy="461021"/>
          </a:xfrm>
          <a:prstGeom prst="rect">
            <a:avLst/>
          </a:prstGeom>
        </p:spPr>
      </p:pic>
      <p:pic>
        <p:nvPicPr>
          <p:cNvPr id="268" name="Graphic 267" descr="Person eating">
            <a:extLst>
              <a:ext uri="{FF2B5EF4-FFF2-40B4-BE49-F238E27FC236}">
                <a16:creationId xmlns:a16="http://schemas.microsoft.com/office/drawing/2014/main" id="{A49AB452-2C14-E543-9A02-87A75478A9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678465" y="12802225"/>
            <a:ext cx="461021" cy="461021"/>
          </a:xfrm>
          <a:prstGeom prst="rect">
            <a:avLst/>
          </a:prstGeom>
        </p:spPr>
      </p:pic>
      <p:pic>
        <p:nvPicPr>
          <p:cNvPr id="272" name="Graphic 271" descr="Scientist">
            <a:extLst>
              <a:ext uri="{FF2B5EF4-FFF2-40B4-BE49-F238E27FC236}">
                <a16:creationId xmlns:a16="http://schemas.microsoft.com/office/drawing/2014/main" id="{87F0DCDA-D40D-B34B-B1B4-283189DD75A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3919150" y="12251380"/>
            <a:ext cx="377090" cy="377090"/>
          </a:xfrm>
          <a:prstGeom prst="rect">
            <a:avLst/>
          </a:prstGeom>
        </p:spPr>
      </p:pic>
      <p:pic>
        <p:nvPicPr>
          <p:cNvPr id="274" name="Graphic 273" descr="House">
            <a:extLst>
              <a:ext uri="{FF2B5EF4-FFF2-40B4-BE49-F238E27FC236}">
                <a16:creationId xmlns:a16="http://schemas.microsoft.com/office/drawing/2014/main" id="{9842D914-E61F-BA4F-BBA0-E076C17E81F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4317162" y="12237643"/>
            <a:ext cx="390827" cy="390827"/>
          </a:xfrm>
          <a:prstGeom prst="rect">
            <a:avLst/>
          </a:prstGeom>
        </p:spPr>
      </p:pic>
      <p:sp>
        <p:nvSpPr>
          <p:cNvPr id="275" name="TextBox 274">
            <a:extLst>
              <a:ext uri="{FF2B5EF4-FFF2-40B4-BE49-F238E27FC236}">
                <a16:creationId xmlns:a16="http://schemas.microsoft.com/office/drawing/2014/main" id="{65FA5B0D-885A-6143-9D7E-C1C0BA62C087}"/>
              </a:ext>
            </a:extLst>
          </p:cNvPr>
          <p:cNvSpPr txBox="1"/>
          <p:nvPr/>
        </p:nvSpPr>
        <p:spPr>
          <a:xfrm>
            <a:off x="15102784" y="12292982"/>
            <a:ext cx="46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Gill Sans Ultra Bold" panose="020B0A02020104020203" pitchFamily="34" charset="77"/>
              </a:rPr>
              <a:t>?</a:t>
            </a:r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D89ECF00-9E1A-954D-BA07-468E66799216}"/>
              </a:ext>
            </a:extLst>
          </p:cNvPr>
          <p:cNvSpPr/>
          <p:nvPr/>
        </p:nvSpPr>
        <p:spPr>
          <a:xfrm>
            <a:off x="13735195" y="12257052"/>
            <a:ext cx="1051135" cy="394098"/>
          </a:xfrm>
          <a:prstGeom prst="ellipse">
            <a:avLst/>
          </a:prstGeom>
          <a:noFill/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47BF88AD-BADA-2849-BECB-9C6945340F21}"/>
              </a:ext>
            </a:extLst>
          </p:cNvPr>
          <p:cNvSpPr/>
          <p:nvPr/>
        </p:nvSpPr>
        <p:spPr>
          <a:xfrm>
            <a:off x="15084431" y="12279507"/>
            <a:ext cx="454569" cy="378065"/>
          </a:xfrm>
          <a:prstGeom prst="ellipse">
            <a:avLst/>
          </a:prstGeom>
          <a:noFill/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2E56BD24-4408-3F4C-ABC4-D532D0F85A35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211007" y="14898215"/>
            <a:ext cx="5002504" cy="381452"/>
          </a:xfrm>
          <a:prstGeom prst="rect">
            <a:avLst/>
          </a:prstGeom>
        </p:spPr>
      </p:pic>
      <p:sp>
        <p:nvSpPr>
          <p:cNvPr id="280" name="TextBox 279">
            <a:extLst>
              <a:ext uri="{FF2B5EF4-FFF2-40B4-BE49-F238E27FC236}">
                <a16:creationId xmlns:a16="http://schemas.microsoft.com/office/drawing/2014/main" id="{05D13ED4-3E6E-5D4C-84BF-17B7EBF7E13B}"/>
              </a:ext>
            </a:extLst>
          </p:cNvPr>
          <p:cNvSpPr txBox="1"/>
          <p:nvPr/>
        </p:nvSpPr>
        <p:spPr>
          <a:xfrm>
            <a:off x="11130633" y="13319058"/>
            <a:ext cx="524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rebuchet MS" panose="020B0703020202090204" pitchFamily="34" charset="0"/>
              </a:rPr>
              <a:t>Generating step counts (reward)</a:t>
            </a:r>
          </a:p>
        </p:txBody>
      </p: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AEEEBB61-72F5-FC46-9CE0-AD88AABC1F54}"/>
              </a:ext>
            </a:extLst>
          </p:cNvPr>
          <p:cNvCxnSpPr>
            <a:cxnSpLocks/>
            <a:stCxn id="279" idx="3"/>
          </p:cNvCxnSpPr>
          <p:nvPr/>
        </p:nvCxnSpPr>
        <p:spPr>
          <a:xfrm flipV="1">
            <a:off x="16213511" y="4280858"/>
            <a:ext cx="429176" cy="10808083"/>
          </a:xfrm>
          <a:prstGeom prst="straightConnector1">
            <a:avLst/>
          </a:prstGeom>
          <a:ln w="476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2E7992D3-9F60-2043-9C16-0AC786AEF421}"/>
                  </a:ext>
                </a:extLst>
              </p:cNvPr>
              <p:cNvSpPr txBox="1"/>
              <p:nvPr/>
            </p:nvSpPr>
            <p:spPr>
              <a:xfrm>
                <a:off x="11463372" y="15267014"/>
                <a:ext cx="5175993" cy="874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e>
                          <m:sub/>
                        </m:sSub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l-G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Ι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>
                    <a:latin typeface="Trebuchet MS" panose="020B0703020202090204" pitchFamily="34" charset="0"/>
                  </a:rPr>
                  <a:t>,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e>
                          <m:sub/>
                        </m:sSub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l-GR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Ι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>
                    <a:latin typeface="Trebuchet MS" panose="020B0703020202090204" pitchFamily="34" charset="0"/>
                  </a:rPr>
                  <a:t> -</a:t>
                </a:r>
                <a:r>
                  <a:rPr lang="en-US" sz="1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1800" b="0" i="0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800" baseline="30000" dirty="0">
                  <a:latin typeface="Trebuchet MS" panose="020B0703020202090204" pitchFamily="34" charset="0"/>
                </a:endParaRPr>
              </a:p>
            </p:txBody>
          </p:sp>
        </mc:Choice>
        <mc:Fallback xmlns=""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2E7992D3-9F60-2043-9C16-0AC786AEF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3372" y="15267014"/>
                <a:ext cx="5175993" cy="874598"/>
              </a:xfrm>
              <a:prstGeom prst="rect">
                <a:avLst/>
              </a:prstGeom>
              <a:blipFill>
                <a:blip r:embed="rId39"/>
                <a:stretch>
                  <a:fillRect t="-41429" b="-6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5" name="TextBox 294">
            <a:extLst>
              <a:ext uri="{FF2B5EF4-FFF2-40B4-BE49-F238E27FC236}">
                <a16:creationId xmlns:a16="http://schemas.microsoft.com/office/drawing/2014/main" id="{EF2311E7-00DF-3B4A-86E3-B0AEA088BD62}"/>
              </a:ext>
            </a:extLst>
          </p:cNvPr>
          <p:cNvSpPr txBox="1"/>
          <p:nvPr/>
        </p:nvSpPr>
        <p:spPr>
          <a:xfrm>
            <a:off x="11434847" y="13969895"/>
            <a:ext cx="1018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</a:rPr>
              <a:t>Action</a:t>
            </a:r>
          </a:p>
        </p:txBody>
      </p: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F3F502E3-349B-6E4B-A38B-5D32228D092C}"/>
              </a:ext>
            </a:extLst>
          </p:cNvPr>
          <p:cNvCxnSpPr>
            <a:cxnSpLocks/>
          </p:cNvCxnSpPr>
          <p:nvPr/>
        </p:nvCxnSpPr>
        <p:spPr>
          <a:xfrm>
            <a:off x="12188489" y="14301796"/>
            <a:ext cx="1367883" cy="294308"/>
          </a:xfrm>
          <a:prstGeom prst="straightConnector1">
            <a:avLst/>
          </a:prstGeom>
          <a:ln w="41275">
            <a:solidFill>
              <a:schemeClr val="tx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F0DF5E25-AE0D-7F46-B149-DF55424E22F7}"/>
              </a:ext>
            </a:extLst>
          </p:cNvPr>
          <p:cNvSpPr txBox="1"/>
          <p:nvPr/>
        </p:nvSpPr>
        <p:spPr>
          <a:xfrm>
            <a:off x="13100220" y="13816007"/>
            <a:ext cx="33722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</a:rPr>
              <a:t>Linear model coefficients of context and reward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3A9EB92C-8709-BD4E-B5C2-8F66C3AAB54B}"/>
              </a:ext>
            </a:extLst>
          </p:cNvPr>
          <p:cNvCxnSpPr>
            <a:cxnSpLocks/>
          </p:cNvCxnSpPr>
          <p:nvPr/>
        </p:nvCxnSpPr>
        <p:spPr>
          <a:xfrm>
            <a:off x="14928310" y="14559177"/>
            <a:ext cx="457420" cy="82506"/>
          </a:xfrm>
          <a:prstGeom prst="straightConnector1">
            <a:avLst/>
          </a:prstGeom>
          <a:ln w="41275">
            <a:solidFill>
              <a:schemeClr val="tx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0" name="Picture 309">
            <a:extLst>
              <a:ext uri="{FF2B5EF4-FFF2-40B4-BE49-F238E27FC236}">
                <a16:creationId xmlns:a16="http://schemas.microsoft.com/office/drawing/2014/main" id="{725B157E-AD4E-CB4A-9BC8-26EB0B3D6DC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6845356" y="3702805"/>
            <a:ext cx="4626030" cy="955105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17CBFDEC-0298-F642-BD14-38DD53878529}"/>
              </a:ext>
            </a:extLst>
          </p:cNvPr>
          <p:cNvSpPr txBox="1"/>
          <p:nvPr/>
        </p:nvSpPr>
        <p:spPr>
          <a:xfrm>
            <a:off x="16601423" y="4697408"/>
            <a:ext cx="5243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rebuchet MS" panose="020B0703020202090204" pitchFamily="34" charset="0"/>
              </a:rPr>
              <a:t>Everyone the same, two groups, smoothly varying individuals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A0680625-841C-1D46-8811-4306208855FC}"/>
              </a:ext>
            </a:extLst>
          </p:cNvPr>
          <p:cNvSpPr txBox="1"/>
          <p:nvPr/>
        </p:nvSpPr>
        <p:spPr>
          <a:xfrm>
            <a:off x="16663507" y="12573912"/>
            <a:ext cx="49280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As participants </a:t>
            </a:r>
            <a:r>
              <a:rPr lang="en-US" sz="2000" b="1" dirty="0">
                <a:latin typeface="Trebuchet MS" panose="020B0703020202090204" pitchFamily="34" charset="0"/>
              </a:rPr>
              <a:t>vary</a:t>
            </a:r>
            <a:r>
              <a:rPr lang="en-US" sz="2000" dirty="0">
                <a:latin typeface="Trebuchet MS" panose="020B0703020202090204" pitchFamily="34" charset="0"/>
              </a:rPr>
              <a:t> complete pooling suffers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Person-specific methods learn </a:t>
            </a:r>
            <a:r>
              <a:rPr lang="en-US" sz="2000" b="1" dirty="0">
                <a:latin typeface="Trebuchet MS" panose="020B0703020202090204" pitchFamily="34" charset="0"/>
              </a:rPr>
              <a:t>slowly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Pooling combines </a:t>
            </a:r>
            <a:r>
              <a:rPr lang="en-US" sz="2000" b="1" dirty="0">
                <a:latin typeface="Trebuchet MS" panose="020B0703020202090204" pitchFamily="34" charset="0"/>
              </a:rPr>
              <a:t>best of both worlds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Advances state-of-the-art in </a:t>
            </a:r>
            <a:r>
              <a:rPr lang="en-US" sz="2000" b="1" dirty="0">
                <a:latin typeface="Trebuchet MS" panose="020B0703020202090204" pitchFamily="34" charset="0"/>
              </a:rPr>
              <a:t>mobile health:</a:t>
            </a:r>
            <a:r>
              <a:rPr lang="en-US" sz="2000" dirty="0">
                <a:latin typeface="Trebuchet MS" panose="020B0703020202090204" pitchFamily="34" charset="0"/>
              </a:rPr>
              <a:t> rapid </a:t>
            </a:r>
            <a:r>
              <a:rPr lang="en-US" sz="2000" b="1" dirty="0">
                <a:latin typeface="Trebuchet MS" panose="020B0703020202090204" pitchFamily="34" charset="0"/>
              </a:rPr>
              <a:t>learning </a:t>
            </a:r>
            <a:r>
              <a:rPr lang="en-US" sz="2000" dirty="0">
                <a:latin typeface="Trebuchet MS" panose="020B0703020202090204" pitchFamily="34" charset="0"/>
              </a:rPr>
              <a:t>of personal parameters – goes </a:t>
            </a:r>
            <a:r>
              <a:rPr lang="en-US" sz="2000" b="1" dirty="0">
                <a:latin typeface="Trebuchet MS" panose="020B0703020202090204" pitchFamily="34" charset="0"/>
              </a:rPr>
              <a:t>beyond</a:t>
            </a:r>
            <a:r>
              <a:rPr lang="en-US" sz="2000" dirty="0">
                <a:latin typeface="Trebuchet MS" panose="020B0703020202090204" pitchFamily="34" charset="0"/>
              </a:rPr>
              <a:t> tailoring</a:t>
            </a: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96B8283D-7B29-9B4B-BE8E-23496248815D}"/>
              </a:ext>
            </a:extLst>
          </p:cNvPr>
          <p:cNvSpPr/>
          <p:nvPr/>
        </p:nvSpPr>
        <p:spPr>
          <a:xfrm>
            <a:off x="14215740" y="4281802"/>
            <a:ext cx="24798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delivered on phone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rebuchet MS" panose="020B0703020202090204" pitchFamily="34" charset="0"/>
              </a:rPr>
              <a:t>participants wore Fitbit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221F2EBA-32DC-934B-96DB-C1765A3788EB}"/>
              </a:ext>
            </a:extLst>
          </p:cNvPr>
          <p:cNvSpPr txBox="1"/>
          <p:nvPr/>
        </p:nvSpPr>
        <p:spPr>
          <a:xfrm>
            <a:off x="16639365" y="15691665"/>
            <a:ext cx="4469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rebuchet MS" panose="020B0703020202090204" pitchFamily="34" charset="0"/>
                <a:cs typeface="Gill Sans" panose="020B0502020104020203" pitchFamily="34" charset="-79"/>
              </a:rPr>
              <a:t>This material is based upon work supported by the </a:t>
            </a:r>
            <a:r>
              <a:rPr lang="pl" sz="1200" dirty="0">
                <a:latin typeface="Trebuchet MS" panose="020B0703020202090204" pitchFamily="34" charset="0"/>
              </a:rPr>
              <a:t>NIH/NIAAA grant R01AA23187, NIH/NIDA grant P50DA039838</a:t>
            </a:r>
          </a:p>
          <a:p>
            <a:r>
              <a:rPr lang="pl" sz="1200" dirty="0">
                <a:latin typeface="Trebuchet MS" panose="020B0703020202090204" pitchFamily="34" charset="0"/>
              </a:rPr>
              <a:t> &amp; NIH/NCI grant U01CA229437</a:t>
            </a:r>
          </a:p>
        </p:txBody>
      </p:sp>
      <p:cxnSp>
        <p:nvCxnSpPr>
          <p:cNvPr id="316" name="Straight Arrow Connector 315">
            <a:extLst>
              <a:ext uri="{FF2B5EF4-FFF2-40B4-BE49-F238E27FC236}">
                <a16:creationId xmlns:a16="http://schemas.microsoft.com/office/drawing/2014/main" id="{6B01EB09-34ED-DC46-B60F-7F82C15EB6F8}"/>
              </a:ext>
            </a:extLst>
          </p:cNvPr>
          <p:cNvCxnSpPr>
            <a:cxnSpLocks/>
          </p:cNvCxnSpPr>
          <p:nvPr/>
        </p:nvCxnSpPr>
        <p:spPr>
          <a:xfrm>
            <a:off x="6187183" y="7627179"/>
            <a:ext cx="694663" cy="1056924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3" name="TextBox 322">
            <a:extLst>
              <a:ext uri="{FF2B5EF4-FFF2-40B4-BE49-F238E27FC236}">
                <a16:creationId xmlns:a16="http://schemas.microsoft.com/office/drawing/2014/main" id="{9F6DC326-9AC3-D547-9A2A-DDC123A04F02}"/>
              </a:ext>
            </a:extLst>
          </p:cNvPr>
          <p:cNvSpPr txBox="1"/>
          <p:nvPr/>
        </p:nvSpPr>
        <p:spPr>
          <a:xfrm>
            <a:off x="6243315" y="8453012"/>
            <a:ext cx="402712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Induces a covariance structure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93BBABA9-289A-3840-95AB-8EE14AB92296}"/>
              </a:ext>
            </a:extLst>
          </p:cNvPr>
          <p:cNvSpPr txBox="1"/>
          <p:nvPr/>
        </p:nvSpPr>
        <p:spPr>
          <a:xfrm>
            <a:off x="6206554" y="15681918"/>
            <a:ext cx="3151013" cy="41455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With Empirical Bayes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963A27D4-CFC7-BE4C-97DD-89994B6F74FC}"/>
              </a:ext>
            </a:extLst>
          </p:cNvPr>
          <p:cNvSpPr txBox="1"/>
          <p:nvPr/>
        </p:nvSpPr>
        <p:spPr>
          <a:xfrm>
            <a:off x="5786090" y="11620927"/>
            <a:ext cx="316989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Kernel output between all pairs of tuples in dataset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0B25DCC0-7586-2C48-AA09-C96D0409FFF0}"/>
              </a:ext>
            </a:extLst>
          </p:cNvPr>
          <p:cNvSpPr txBox="1"/>
          <p:nvPr/>
        </p:nvSpPr>
        <p:spPr>
          <a:xfrm>
            <a:off x="8938714" y="9917033"/>
            <a:ext cx="211162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Mean centered reward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9281F437-40F9-D941-BF49-363F326DD93D}"/>
              </a:ext>
            </a:extLst>
          </p:cNvPr>
          <p:cNvSpPr txBox="1"/>
          <p:nvPr/>
        </p:nvSpPr>
        <p:spPr>
          <a:xfrm>
            <a:off x="9343550" y="11620927"/>
            <a:ext cx="127566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Residual </a:t>
            </a:r>
          </a:p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variance</a:t>
            </a:r>
          </a:p>
        </p:txBody>
      </p: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B361BFB8-0638-A948-8E45-916341C56222}"/>
              </a:ext>
            </a:extLst>
          </p:cNvPr>
          <p:cNvCxnSpPr>
            <a:cxnSpLocks/>
          </p:cNvCxnSpPr>
          <p:nvPr/>
        </p:nvCxnSpPr>
        <p:spPr>
          <a:xfrm flipH="1" flipV="1">
            <a:off x="9105012" y="11461530"/>
            <a:ext cx="314092" cy="309322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025688FD-B69B-EF42-801D-D664979774FC}"/>
              </a:ext>
            </a:extLst>
          </p:cNvPr>
          <p:cNvCxnSpPr>
            <a:cxnSpLocks/>
          </p:cNvCxnSpPr>
          <p:nvPr/>
        </p:nvCxnSpPr>
        <p:spPr>
          <a:xfrm flipV="1">
            <a:off x="6511678" y="11444425"/>
            <a:ext cx="2064043" cy="176502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E01A5EA2-1D4D-064F-BFF0-C16D81541811}"/>
              </a:ext>
            </a:extLst>
          </p:cNvPr>
          <p:cNvCxnSpPr>
            <a:cxnSpLocks/>
          </p:cNvCxnSpPr>
          <p:nvPr/>
        </p:nvCxnSpPr>
        <p:spPr>
          <a:xfrm flipH="1">
            <a:off x="9440768" y="10606647"/>
            <a:ext cx="344006" cy="289261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3" name="TextBox 342">
            <a:extLst>
              <a:ext uri="{FF2B5EF4-FFF2-40B4-BE49-F238E27FC236}">
                <a16:creationId xmlns:a16="http://schemas.microsoft.com/office/drawing/2014/main" id="{F1A5D188-9F51-434D-A1F2-C1F4BA9EA944}"/>
              </a:ext>
            </a:extLst>
          </p:cNvPr>
          <p:cNvSpPr txBox="1"/>
          <p:nvPr/>
        </p:nvSpPr>
        <p:spPr>
          <a:xfrm>
            <a:off x="6056396" y="9887630"/>
            <a:ext cx="211162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  <a:cs typeface="Calibri"/>
              </a:rPr>
              <a:t>Prior mean &amp; variance </a:t>
            </a:r>
          </a:p>
        </p:txBody>
      </p:sp>
      <p:cxnSp>
        <p:nvCxnSpPr>
          <p:cNvPr id="344" name="Straight Arrow Connector 343">
            <a:extLst>
              <a:ext uri="{FF2B5EF4-FFF2-40B4-BE49-F238E27FC236}">
                <a16:creationId xmlns:a16="http://schemas.microsoft.com/office/drawing/2014/main" id="{4D9EC7BF-B82F-724E-98C8-0BCC3F8D1ED5}"/>
              </a:ext>
            </a:extLst>
          </p:cNvPr>
          <p:cNvCxnSpPr>
            <a:cxnSpLocks/>
          </p:cNvCxnSpPr>
          <p:nvPr/>
        </p:nvCxnSpPr>
        <p:spPr>
          <a:xfrm flipH="1">
            <a:off x="7000089" y="10392428"/>
            <a:ext cx="344006" cy="289261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0CF2FF4F-D5EA-514D-9D0C-CA2F79ABD7D1}"/>
              </a:ext>
            </a:extLst>
          </p:cNvPr>
          <p:cNvCxnSpPr>
            <a:cxnSpLocks/>
            <a:stCxn id="216" idx="3"/>
          </p:cNvCxnSpPr>
          <p:nvPr/>
        </p:nvCxnSpPr>
        <p:spPr>
          <a:xfrm flipV="1">
            <a:off x="6145101" y="14770492"/>
            <a:ext cx="240506" cy="1161318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" name="Curved Right Arrow 218">
            <a:extLst>
              <a:ext uri="{FF2B5EF4-FFF2-40B4-BE49-F238E27FC236}">
                <a16:creationId xmlns:a16="http://schemas.microsoft.com/office/drawing/2014/main" id="{489A1559-5239-4545-A2C3-FA6FA191392B}"/>
              </a:ext>
            </a:extLst>
          </p:cNvPr>
          <p:cNvSpPr/>
          <p:nvPr/>
        </p:nvSpPr>
        <p:spPr>
          <a:xfrm rot="13496632" flipH="1">
            <a:off x="4740438" y="6959979"/>
            <a:ext cx="754836" cy="5453684"/>
          </a:xfrm>
          <a:prstGeom prst="curvedRightArrow">
            <a:avLst>
              <a:gd name="adj1" fmla="val 25000"/>
              <a:gd name="adj2" fmla="val 50000"/>
              <a:gd name="adj3" fmla="val 29424"/>
            </a:avLst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CC1785-BD2A-424F-BA40-1B0F4AE97DA0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6874261" y="9442349"/>
            <a:ext cx="4540471" cy="2189418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A867EC3E-D0FC-6A44-9A6D-11549C1673FD}"/>
              </a:ext>
            </a:extLst>
          </p:cNvPr>
          <p:cNvSpPr/>
          <p:nvPr/>
        </p:nvSpPr>
        <p:spPr>
          <a:xfrm>
            <a:off x="530868" y="10030692"/>
            <a:ext cx="4870244" cy="523220"/>
          </a:xfrm>
          <a:prstGeom prst="rect">
            <a:avLst/>
          </a:prstGeom>
          <a:solidFill>
            <a:srgbClr val="E0ECF4"/>
          </a:solidFill>
        </p:spPr>
        <p:txBody>
          <a:bodyPr wrap="none">
            <a:spAutoFit/>
          </a:bodyPr>
          <a:lstStyle/>
          <a:p>
            <a:r>
              <a:rPr lang="en-US" sz="2800" dirty="0">
                <a:latin typeface="Trebuchet MS" panose="020B0703020202090204" pitchFamily="34" charset="0"/>
              </a:rPr>
              <a:t>Consider a two-armed bandit</a:t>
            </a:r>
            <a:endParaRPr lang="en-US" sz="2800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639909D-D6F6-C64D-BAFA-3C68AB9F8114}"/>
              </a:ext>
            </a:extLst>
          </p:cNvPr>
          <p:cNvSpPr txBox="1"/>
          <p:nvPr/>
        </p:nvSpPr>
        <p:spPr>
          <a:xfrm>
            <a:off x="524155" y="12182265"/>
            <a:ext cx="4928073" cy="1200329"/>
          </a:xfrm>
          <a:prstGeom prst="rect">
            <a:avLst/>
          </a:prstGeom>
          <a:solidFill>
            <a:srgbClr val="E0ECF4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rebuchet MS" panose="020B0703020202090204" pitchFamily="34" charset="0"/>
              </a:rPr>
              <a:t>Treatment probability determined by Bayesian posterior of reward function 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77C89A20-4973-A74C-ADBC-7F853071A7EE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59696" y="13354478"/>
            <a:ext cx="4165600" cy="6096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794E656-13D1-F343-8333-BA861CB2047A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140986" y="11595125"/>
            <a:ext cx="3327400" cy="596900"/>
          </a:xfrm>
          <a:prstGeom prst="rect">
            <a:avLst/>
          </a:prstGeom>
        </p:spPr>
      </p:pic>
      <p:sp>
        <p:nvSpPr>
          <p:cNvPr id="180" name="TextBox 179">
            <a:extLst>
              <a:ext uri="{FF2B5EF4-FFF2-40B4-BE49-F238E27FC236}">
                <a16:creationId xmlns:a16="http://schemas.microsoft.com/office/drawing/2014/main" id="{47435608-87CB-1046-9033-1C3CE1D95367}"/>
              </a:ext>
            </a:extLst>
          </p:cNvPr>
          <p:cNvSpPr txBox="1"/>
          <p:nvPr/>
        </p:nvSpPr>
        <p:spPr>
          <a:xfrm>
            <a:off x="584686" y="10721331"/>
            <a:ext cx="4482911" cy="830997"/>
          </a:xfrm>
          <a:prstGeom prst="rect">
            <a:avLst/>
          </a:prstGeom>
          <a:solidFill>
            <a:srgbClr val="E0ECF4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rebuchet MS" panose="020B0703020202090204" pitchFamily="34" charset="0"/>
              </a:rPr>
              <a:t>Linear model of the reward [Agrawal et al 2013]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FA2196-BBCF-2C49-990E-BD592F8ACE39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7457897" y="829619"/>
            <a:ext cx="4232162" cy="8464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E82E01-18BA-F348-96B1-95E6CED89F38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247394" y="257539"/>
            <a:ext cx="1952045" cy="19358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F5BEA28-A3FF-F040-9917-5C07FA44A010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543925" y="439281"/>
            <a:ext cx="1605791" cy="160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37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23470</TotalTime>
  <Words>316</Words>
  <Application>Microsoft Office PowerPoint</Application>
  <PresentationFormat>Custom</PresentationFormat>
  <Paragraphs>80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Avenir Book</vt:lpstr>
      <vt:lpstr>Calibri</vt:lpstr>
      <vt:lpstr>Cambria Math</vt:lpstr>
      <vt:lpstr>Gill Sans Ultra Bold</vt:lpstr>
      <vt:lpstr>Helvetica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Sabina Tomkins</dc:creator>
  <cp:lastModifiedBy>Jackson, Jessamyn</cp:lastModifiedBy>
  <cp:revision>406</cp:revision>
  <cp:lastPrinted>2019-06-10T17:01:41Z</cp:lastPrinted>
  <dcterms:created xsi:type="dcterms:W3CDTF">2017-11-24T23:16:42Z</dcterms:created>
  <dcterms:modified xsi:type="dcterms:W3CDTF">2019-08-09T17:38:09Z</dcterms:modified>
</cp:coreProperties>
</file>